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3"/>
  </p:notesMasterIdLst>
  <p:sldIdLst>
    <p:sldId id="257" r:id="rId2"/>
    <p:sldId id="293" r:id="rId3"/>
    <p:sldId id="322" r:id="rId4"/>
    <p:sldId id="323" r:id="rId5"/>
    <p:sldId id="324" r:id="rId6"/>
    <p:sldId id="277" r:id="rId7"/>
    <p:sldId id="267" r:id="rId8"/>
    <p:sldId id="268" r:id="rId9"/>
    <p:sldId id="269" r:id="rId10"/>
    <p:sldId id="270" r:id="rId11"/>
    <p:sldId id="271" r:id="rId12"/>
    <p:sldId id="272" r:id="rId13"/>
    <p:sldId id="296" r:id="rId14"/>
    <p:sldId id="274" r:id="rId15"/>
    <p:sldId id="275" r:id="rId16"/>
    <p:sldId id="276" r:id="rId17"/>
    <p:sldId id="300" r:id="rId18"/>
    <p:sldId id="297" r:id="rId19"/>
    <p:sldId id="298" r:id="rId20"/>
    <p:sldId id="299" r:id="rId21"/>
    <p:sldId id="294" r:id="rId22"/>
    <p:sldId id="295" r:id="rId23"/>
    <p:sldId id="326" r:id="rId24"/>
    <p:sldId id="325" r:id="rId25"/>
    <p:sldId id="328" r:id="rId26"/>
    <p:sldId id="329" r:id="rId27"/>
    <p:sldId id="336" r:id="rId28"/>
    <p:sldId id="332" r:id="rId29"/>
    <p:sldId id="334" r:id="rId30"/>
    <p:sldId id="327" r:id="rId31"/>
    <p:sldId id="333" r:id="rId32"/>
    <p:sldId id="331" r:id="rId33"/>
    <p:sldId id="335" r:id="rId34"/>
    <p:sldId id="339" r:id="rId35"/>
    <p:sldId id="338" r:id="rId36"/>
    <p:sldId id="342" r:id="rId37"/>
    <p:sldId id="344" r:id="rId38"/>
    <p:sldId id="345" r:id="rId39"/>
    <p:sldId id="346" r:id="rId40"/>
    <p:sldId id="347" r:id="rId41"/>
    <p:sldId id="306" r:id="rId42"/>
    <p:sldId id="307" r:id="rId43"/>
    <p:sldId id="308" r:id="rId44"/>
    <p:sldId id="309" r:id="rId45"/>
    <p:sldId id="259" r:id="rId46"/>
    <p:sldId id="260" r:id="rId47"/>
    <p:sldId id="278" r:id="rId48"/>
    <p:sldId id="279" r:id="rId49"/>
    <p:sldId id="310" r:id="rId50"/>
    <p:sldId id="301" r:id="rId51"/>
    <p:sldId id="302" r:id="rId52"/>
    <p:sldId id="303" r:id="rId53"/>
    <p:sldId id="304" r:id="rId54"/>
    <p:sldId id="305" r:id="rId55"/>
    <p:sldId id="261" r:id="rId56"/>
    <p:sldId id="262" r:id="rId57"/>
    <p:sldId id="263" r:id="rId58"/>
    <p:sldId id="264" r:id="rId59"/>
    <p:sldId id="265" r:id="rId60"/>
    <p:sldId id="266" r:id="rId61"/>
    <p:sldId id="311" r:id="rId62"/>
    <p:sldId id="312" r:id="rId63"/>
    <p:sldId id="313" r:id="rId64"/>
    <p:sldId id="314" r:id="rId65"/>
    <p:sldId id="315" r:id="rId66"/>
    <p:sldId id="316" r:id="rId67"/>
    <p:sldId id="317" r:id="rId68"/>
    <p:sldId id="318" r:id="rId69"/>
    <p:sldId id="319" r:id="rId70"/>
    <p:sldId id="320" r:id="rId71"/>
    <p:sldId id="321" r:id="rId72"/>
  </p:sldIdLst>
  <p:sldSz cx="7772400" cy="10058400"/>
  <p:notesSz cx="7053263" cy="93091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2">
          <p15:clr>
            <a:srgbClr val="A4A3A4"/>
          </p15:clr>
        </p15:guide>
        <p15:guide id="2" pos="2448">
          <p15:clr>
            <a:srgbClr val="A4A3A4"/>
          </p15:clr>
        </p15:guide>
        <p15:guide id="3" orient="horz" pos="624">
          <p15:clr>
            <a:srgbClr val="A4A3A4"/>
          </p15:clr>
        </p15:guide>
        <p15:guide id="4" orient="horz" pos="10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autoAdjust="0"/>
  </p:normalViewPr>
  <p:slideViewPr>
    <p:cSldViewPr snapToGrid="0">
      <p:cViewPr>
        <p:scale>
          <a:sx n="46" d="100"/>
          <a:sy n="46" d="100"/>
        </p:scale>
        <p:origin x="2044" y="32"/>
      </p:cViewPr>
      <p:guideLst>
        <p:guide orient="horz" pos="3192"/>
        <p:guide pos="2448"/>
        <p:guide orient="horz" pos="624"/>
        <p:guide orient="horz" pos="1080"/>
      </p:guideLst>
    </p:cSldViewPr>
  </p:slideViewPr>
  <p:outlineViewPr>
    <p:cViewPr>
      <p:scale>
        <a:sx n="33" d="100"/>
        <a:sy n="33" d="100"/>
      </p:scale>
      <p:origin x="0" y="38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E80CD3D8-C1D7-4A3F-B864-1DE7E8464646}" type="datetimeFigureOut">
              <a:rPr lang="en-US" smtClean="0"/>
              <a:t>1/17/2025</a:t>
            </a:fld>
            <a:endParaRPr lang="en-US"/>
          </a:p>
        </p:txBody>
      </p:sp>
      <p:sp>
        <p:nvSpPr>
          <p:cNvPr id="4" name="Slide Image Placeholder 3"/>
          <p:cNvSpPr>
            <a:spLocks noGrp="1" noRot="1" noChangeAspect="1"/>
          </p:cNvSpPr>
          <p:nvPr>
            <p:ph type="sldImg" idx="2"/>
          </p:nvPr>
        </p:nvSpPr>
        <p:spPr>
          <a:xfrm>
            <a:off x="2312988" y="1163638"/>
            <a:ext cx="2427287"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E996D19E-57B6-4154-A316-A305A6DCF495}" type="slidenum">
              <a:rPr lang="en-US" smtClean="0"/>
              <a:t>‹#›</a:t>
            </a:fld>
            <a:endParaRPr lang="en-US"/>
          </a:p>
        </p:txBody>
      </p:sp>
    </p:spTree>
    <p:extLst>
      <p:ext uri="{BB962C8B-B14F-4D97-AF65-F5344CB8AC3E}">
        <p14:creationId xmlns:p14="http://schemas.microsoft.com/office/powerpoint/2010/main" val="101755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96D19E-57B6-4154-A316-A305A6DCF495}" type="slidenum">
              <a:rPr lang="en-US" smtClean="0"/>
              <a:t>45</a:t>
            </a:fld>
            <a:endParaRPr lang="en-US"/>
          </a:p>
        </p:txBody>
      </p:sp>
    </p:spTree>
    <p:extLst>
      <p:ext uri="{BB962C8B-B14F-4D97-AF65-F5344CB8AC3E}">
        <p14:creationId xmlns:p14="http://schemas.microsoft.com/office/powerpoint/2010/main" val="319296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8050" y="698500"/>
            <a:ext cx="2697163"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05F549-E214-4A15-99EC-406B240A318D}" type="slidenum">
              <a:rPr lang="en-US" smtClean="0"/>
              <a:pPr/>
              <a:t>58</a:t>
            </a:fld>
            <a:endParaRPr lang="en-US"/>
          </a:p>
        </p:txBody>
      </p:sp>
    </p:spTree>
    <p:extLst>
      <p:ext uri="{BB962C8B-B14F-4D97-AF65-F5344CB8AC3E}">
        <p14:creationId xmlns:p14="http://schemas.microsoft.com/office/powerpoint/2010/main" val="3389959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8050" y="698500"/>
            <a:ext cx="2697163"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858609-936A-44FD-9677-A88484E2A660}" type="slidenum">
              <a:rPr lang="en-US" smtClean="0"/>
              <a:pPr/>
              <a:t>64</a:t>
            </a:fld>
            <a:endParaRPr lang="en-US"/>
          </a:p>
        </p:txBody>
      </p:sp>
    </p:spTree>
    <p:extLst>
      <p:ext uri="{BB962C8B-B14F-4D97-AF65-F5344CB8AC3E}">
        <p14:creationId xmlns:p14="http://schemas.microsoft.com/office/powerpoint/2010/main" val="4283027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8050" y="698500"/>
            <a:ext cx="2697163"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858609-936A-44FD-9677-A88484E2A660}" type="slidenum">
              <a:rPr lang="en-US" smtClean="0"/>
              <a:pPr/>
              <a:t>65</a:t>
            </a:fld>
            <a:endParaRPr lang="en-US"/>
          </a:p>
        </p:txBody>
      </p:sp>
    </p:spTree>
    <p:extLst>
      <p:ext uri="{BB962C8B-B14F-4D97-AF65-F5344CB8AC3E}">
        <p14:creationId xmlns:p14="http://schemas.microsoft.com/office/powerpoint/2010/main" val="15133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253D88-476D-4CF6-A68B-4AE9E67F540C}" type="slidenum">
              <a:rPr lang="en-US" smtClean="0"/>
              <a:pPr/>
              <a:t>68</a:t>
            </a:fld>
            <a:endParaRPr lang="en-US"/>
          </a:p>
        </p:txBody>
      </p:sp>
    </p:spTree>
    <p:extLst>
      <p:ext uri="{BB962C8B-B14F-4D97-AF65-F5344CB8AC3E}">
        <p14:creationId xmlns:p14="http://schemas.microsoft.com/office/powerpoint/2010/main" val="637411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253D88-476D-4CF6-A68B-4AE9E67F540C}" type="slidenum">
              <a:rPr lang="en-US" smtClean="0"/>
              <a:pPr/>
              <a:t>69</a:t>
            </a:fld>
            <a:endParaRPr lang="en-US"/>
          </a:p>
        </p:txBody>
      </p:sp>
    </p:spTree>
    <p:extLst>
      <p:ext uri="{BB962C8B-B14F-4D97-AF65-F5344CB8AC3E}">
        <p14:creationId xmlns:p14="http://schemas.microsoft.com/office/powerpoint/2010/main" val="15212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EC4D45-F522-44F8-A136-2015F584B34B}" type="datetime1">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414349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B18F5-DA48-4A4C-998A-9E07FC4775DC}" type="datetime1">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92891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160AC4-59F8-408D-BFC3-F402CBF48160}" type="datetime1">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137471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BD31C1-1DE2-4607-8BAF-97571DD6B23A}" type="datetime1">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21864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58F198-7E72-4C00-8332-3229E5339D1A}" type="datetime1">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3569519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86D9E0-1C5F-4C8C-A176-68B03157883F}" type="datetime1">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1024167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1749B7-9F86-40A4-8079-85F87D7B1D22}" type="datetime1">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342250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3AEFE7-7A29-46AB-BF56-590437E55684}" type="datetime1">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527924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8DB3F5-080D-4EB4-89EA-BCFA32EB7004}" type="datetime1">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393238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289DB1D3-157F-495C-8EB7-039DBC5BE3B9}" type="datetime1">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205721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0E93E530-CD7E-4EA0-BA60-FE7E9ED498DF}" type="datetime1">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3E67B-1E32-417E-979A-3D195BCC4360}" type="slidenum">
              <a:rPr lang="en-US" smtClean="0"/>
              <a:t>‹#›</a:t>
            </a:fld>
            <a:endParaRPr lang="en-US"/>
          </a:p>
        </p:txBody>
      </p:sp>
    </p:spTree>
    <p:extLst>
      <p:ext uri="{BB962C8B-B14F-4D97-AF65-F5344CB8AC3E}">
        <p14:creationId xmlns:p14="http://schemas.microsoft.com/office/powerpoint/2010/main" val="773036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5D64EEFC-AB63-4AE4-8F15-EEB6B56B13A6}" type="datetime1">
              <a:rPr lang="en-US" smtClean="0"/>
              <a:t>1/17/2025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BCE3E67B-1E32-417E-979A-3D195BCC4360}" type="slidenum">
              <a:rPr lang="en-US" smtClean="0"/>
              <a:t>‹#›</a:t>
            </a:fld>
            <a:endParaRPr lang="en-US"/>
          </a:p>
        </p:txBody>
      </p:sp>
    </p:spTree>
    <p:extLst>
      <p:ext uri="{BB962C8B-B14F-4D97-AF65-F5344CB8AC3E}">
        <p14:creationId xmlns:p14="http://schemas.microsoft.com/office/powerpoint/2010/main" val="37408004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tcsdr.org/"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Sainte-Anne-de-Madawaska,_New_Brunswick"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hyperlink" Target="https://www.facebook.com/CanAmCrown"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www.poetry4kids.com/blog/lessons/how-to-write-a-cinquain-poem/"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2" y="89906"/>
            <a:ext cx="7315215" cy="9878588"/>
          </a:xfrm>
          <a:prstGeom prst="rect">
            <a:avLst/>
          </a:prstGeom>
        </p:spPr>
      </p:pic>
      <p:sp>
        <p:nvSpPr>
          <p:cNvPr id="6" name="TextBox 5"/>
          <p:cNvSpPr txBox="1"/>
          <p:nvPr/>
        </p:nvSpPr>
        <p:spPr>
          <a:xfrm>
            <a:off x="-165475" y="6105154"/>
            <a:ext cx="7937875" cy="3631763"/>
          </a:xfrm>
          <a:prstGeom prst="rect">
            <a:avLst/>
          </a:prstGeom>
          <a:noFill/>
        </p:spPr>
        <p:txBody>
          <a:bodyPr wrap="square" rtlCol="0">
            <a:spAutoFit/>
          </a:bodyPr>
          <a:lstStyle/>
          <a:p>
            <a:pPr algn="ctr"/>
            <a:r>
              <a:rPr lang="en-US" sz="4400" dirty="0">
                <a:latin typeface="Arial Black" panose="020B0A04020102020204" pitchFamily="34" charset="0"/>
              </a:rPr>
              <a:t>2025 Educational Materials</a:t>
            </a:r>
          </a:p>
          <a:p>
            <a:pPr algn="ctr"/>
            <a:endParaRPr lang="en-US" sz="2800" dirty="0">
              <a:latin typeface="Arial Black" panose="020B0A04020102020204" pitchFamily="34" charset="0"/>
            </a:endParaRPr>
          </a:p>
          <a:p>
            <a:pPr algn="ctr"/>
            <a:r>
              <a:rPr lang="en-US" sz="2800" dirty="0">
                <a:latin typeface="Arial Black" panose="020B0A04020102020204" pitchFamily="34" charset="0"/>
              </a:rPr>
              <a:t>Katie Williams</a:t>
            </a:r>
          </a:p>
          <a:p>
            <a:pPr algn="ctr"/>
            <a:r>
              <a:rPr lang="en-US" sz="2800" dirty="0">
                <a:latin typeface="Arial Black" panose="020B0A04020102020204" pitchFamily="34" charset="0"/>
              </a:rPr>
              <a:t>Lead Teacher</a:t>
            </a:r>
          </a:p>
          <a:p>
            <a:pPr algn="ctr"/>
            <a:r>
              <a:rPr lang="en-US" sz="1800" dirty="0">
                <a:latin typeface="Arial Black" panose="020B0A04020102020204" pitchFamily="34" charset="0"/>
              </a:rPr>
              <a:t>essrteacher@gmail.com</a:t>
            </a:r>
          </a:p>
          <a:p>
            <a:pPr algn="ctr"/>
            <a:endParaRPr lang="en-US" sz="2000" dirty="0">
              <a:latin typeface="KG Second Chances Solid" panose="02000000000000000000" pitchFamily="2" charset="0"/>
            </a:endParaRPr>
          </a:p>
          <a:p>
            <a:pPr algn="ctr"/>
            <a:endParaRPr lang="en-US" sz="2000" dirty="0">
              <a:latin typeface="KG Second Chances Solid" panose="02000000000000000000" pitchFamily="2" charset="0"/>
            </a:endParaRPr>
          </a:p>
        </p:txBody>
      </p:sp>
      <p:sp>
        <p:nvSpPr>
          <p:cNvPr id="3" name="Slide Number Placeholder 2"/>
          <p:cNvSpPr>
            <a:spLocks noGrp="1"/>
          </p:cNvSpPr>
          <p:nvPr>
            <p:ph type="sldNum" sz="quarter" idx="12"/>
          </p:nvPr>
        </p:nvSpPr>
        <p:spPr/>
        <p:txBody>
          <a:bodyPr/>
          <a:lstStyle/>
          <a:p>
            <a:fld id="{BCE3E67B-1E32-417E-979A-3D195BCC4360}" type="slidenum">
              <a:rPr lang="en-US" smtClean="0"/>
              <a:t>1</a:t>
            </a:fld>
            <a:endParaRPr lang="en-US"/>
          </a:p>
        </p:txBody>
      </p:sp>
      <p:pic>
        <p:nvPicPr>
          <p:cNvPr id="7" name="Picture 6">
            <a:extLst>
              <a:ext uri="{FF2B5EF4-FFF2-40B4-BE49-F238E27FC236}">
                <a16:creationId xmlns:a16="http://schemas.microsoft.com/office/drawing/2014/main" id="{ADC9FDE7-7730-4A90-9BA0-0C2D73BFCCBB}"/>
              </a:ext>
            </a:extLst>
          </p:cNvPr>
          <p:cNvPicPr>
            <a:picLocks noChangeAspect="1"/>
          </p:cNvPicPr>
          <p:nvPr/>
        </p:nvPicPr>
        <p:blipFill>
          <a:blip r:embed="rId4"/>
          <a:stretch>
            <a:fillRect/>
          </a:stretch>
        </p:blipFill>
        <p:spPr>
          <a:xfrm>
            <a:off x="2225230" y="966549"/>
            <a:ext cx="3169538" cy="4766404"/>
          </a:xfrm>
          <a:prstGeom prst="rect">
            <a:avLst/>
          </a:prstGeom>
        </p:spPr>
      </p:pic>
    </p:spTree>
    <p:extLst>
      <p:ext uri="{BB962C8B-B14F-4D97-AF65-F5344CB8AC3E}">
        <p14:creationId xmlns:p14="http://schemas.microsoft.com/office/powerpoint/2010/main" val="2674392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286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r>
              <a:rPr lang="en-US" sz="3200" dirty="0">
                <a:latin typeface="KG Second Chances Solid" pitchFamily="2" charset="0"/>
              </a:rPr>
              <a:t>pl</a:t>
            </a:r>
          </a:p>
        </p:txBody>
      </p:sp>
      <p:sp>
        <p:nvSpPr>
          <p:cNvPr id="3" name="Rounded Rectangle 2"/>
          <p:cNvSpPr/>
          <p:nvPr/>
        </p:nvSpPr>
        <p:spPr>
          <a:xfrm>
            <a:off x="419100" y="26670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4" name="Rounded Rectangle 3"/>
          <p:cNvSpPr/>
          <p:nvPr/>
        </p:nvSpPr>
        <p:spPr>
          <a:xfrm>
            <a:off x="419100" y="51054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5" name="Rounded Rectangle 4"/>
          <p:cNvSpPr/>
          <p:nvPr/>
        </p:nvSpPr>
        <p:spPr>
          <a:xfrm>
            <a:off x="419100" y="76962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24" name="Slide Number Placeholder 23"/>
          <p:cNvSpPr>
            <a:spLocks noGrp="1"/>
          </p:cNvSpPr>
          <p:nvPr>
            <p:ph type="sldNum" sz="quarter" idx="12"/>
          </p:nvPr>
        </p:nvSpPr>
        <p:spPr>
          <a:xfrm>
            <a:off x="5791200" y="9522884"/>
            <a:ext cx="1813560" cy="535516"/>
          </a:xfrm>
        </p:spPr>
        <p:txBody>
          <a:bodyPr/>
          <a:lstStyle/>
          <a:p>
            <a:fld id="{5C07BC72-6A1B-4A2F-83B0-27090712BF3C}" type="slidenum">
              <a:rPr lang="en-US" smtClean="0"/>
              <a:pPr/>
              <a:t>10</a:t>
            </a:fld>
            <a:endParaRPr lang="en-US" dirty="0"/>
          </a:p>
        </p:txBody>
      </p:sp>
      <p:pic>
        <p:nvPicPr>
          <p:cNvPr id="1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063" y="610658"/>
            <a:ext cx="2169979"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descr="http://www.stagestopeducation.org/SiteData/es565052/EasySitePicture_6229354.jpg?id=761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111" y="2842385"/>
            <a:ext cx="215455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www.stagestopeducation.org/SiteData/es565052/EasySitePicture_6209621.jpg?id=251527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939" y="5327936"/>
            <a:ext cx="210312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902" y="7848600"/>
            <a:ext cx="215476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731921" y="898862"/>
            <a:ext cx="4800600" cy="769441"/>
          </a:xfrm>
          <a:prstGeom prst="rect">
            <a:avLst/>
          </a:prstGeom>
          <a:noFill/>
        </p:spPr>
        <p:txBody>
          <a:bodyPr wrap="square" rtlCol="0">
            <a:spAutoFit/>
          </a:bodyPr>
          <a:lstStyle/>
          <a:p>
            <a:pPr algn="ctr"/>
            <a:r>
              <a:rPr lang="en-US" sz="2200" dirty="0"/>
              <a:t>An Alaskan Husky is a large dog with thick fur used to pull dog sleds</a:t>
            </a:r>
            <a:r>
              <a:rPr lang="en-US" dirty="0"/>
              <a:t>. </a:t>
            </a:r>
          </a:p>
        </p:txBody>
      </p:sp>
      <p:sp>
        <p:nvSpPr>
          <p:cNvPr id="20" name="TextBox 19"/>
          <p:cNvSpPr txBox="1"/>
          <p:nvPr/>
        </p:nvSpPr>
        <p:spPr>
          <a:xfrm>
            <a:off x="3060876" y="3092699"/>
            <a:ext cx="3862468" cy="1107996"/>
          </a:xfrm>
          <a:prstGeom prst="rect">
            <a:avLst/>
          </a:prstGeom>
          <a:noFill/>
        </p:spPr>
        <p:txBody>
          <a:bodyPr wrap="square" rtlCol="0">
            <a:spAutoFit/>
          </a:bodyPr>
          <a:lstStyle/>
          <a:p>
            <a:pPr algn="ctr"/>
            <a:r>
              <a:rPr lang="en-US" sz="2200" dirty="0"/>
              <a:t>The yellow bib is given to the musher with the fastest time of the day. </a:t>
            </a:r>
          </a:p>
        </p:txBody>
      </p:sp>
      <p:sp>
        <p:nvSpPr>
          <p:cNvPr id="21" name="TextBox 20"/>
          <p:cNvSpPr txBox="1"/>
          <p:nvPr/>
        </p:nvSpPr>
        <p:spPr>
          <a:xfrm>
            <a:off x="3177652" y="5562600"/>
            <a:ext cx="3877962" cy="1107996"/>
          </a:xfrm>
          <a:prstGeom prst="rect">
            <a:avLst/>
          </a:prstGeom>
          <a:noFill/>
        </p:spPr>
        <p:txBody>
          <a:bodyPr wrap="square" rtlCol="0">
            <a:spAutoFit/>
          </a:bodyPr>
          <a:lstStyle/>
          <a:p>
            <a:pPr algn="ctr"/>
            <a:r>
              <a:rPr lang="en-US" sz="2200" dirty="0"/>
              <a:t>The trail is the path that the racers must follow to the finish line of each stage. </a:t>
            </a:r>
          </a:p>
        </p:txBody>
      </p:sp>
      <p:sp>
        <p:nvSpPr>
          <p:cNvPr id="22" name="TextBox 21"/>
          <p:cNvSpPr txBox="1"/>
          <p:nvPr/>
        </p:nvSpPr>
        <p:spPr>
          <a:xfrm>
            <a:off x="3023661" y="8076334"/>
            <a:ext cx="4241644" cy="1446550"/>
          </a:xfrm>
          <a:prstGeom prst="rect">
            <a:avLst/>
          </a:prstGeom>
          <a:noFill/>
        </p:spPr>
        <p:txBody>
          <a:bodyPr wrap="square" rtlCol="0">
            <a:spAutoFit/>
          </a:bodyPr>
          <a:lstStyle/>
          <a:p>
            <a:pPr algn="ctr"/>
            <a:r>
              <a:rPr lang="en-US" sz="2200" dirty="0"/>
              <a:t>Booties are rubber, plastic, or fabric covering for dogs’ paws, used to protect the animal from cold weather, small cuts, or sores. </a:t>
            </a:r>
          </a:p>
        </p:txBody>
      </p:sp>
    </p:spTree>
    <p:extLst>
      <p:ext uri="{BB962C8B-B14F-4D97-AF65-F5344CB8AC3E}">
        <p14:creationId xmlns:p14="http://schemas.microsoft.com/office/powerpoint/2010/main" val="3419292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286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r>
              <a:rPr lang="en-US" sz="3200" dirty="0">
                <a:latin typeface="KG Second Chances Solid" pitchFamily="2" charset="0"/>
              </a:rPr>
              <a:t>pl</a:t>
            </a:r>
          </a:p>
        </p:txBody>
      </p:sp>
      <p:sp>
        <p:nvSpPr>
          <p:cNvPr id="3" name="Rounded Rectangle 2"/>
          <p:cNvSpPr/>
          <p:nvPr/>
        </p:nvSpPr>
        <p:spPr>
          <a:xfrm>
            <a:off x="419100" y="26670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4" name="Rounded Rectangle 3"/>
          <p:cNvSpPr/>
          <p:nvPr/>
        </p:nvSpPr>
        <p:spPr>
          <a:xfrm>
            <a:off x="419100" y="51054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5" name="Rounded Rectangle 4"/>
          <p:cNvSpPr/>
          <p:nvPr/>
        </p:nvSpPr>
        <p:spPr>
          <a:xfrm>
            <a:off x="419100" y="75438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24" name="Slide Number Placeholder 23"/>
          <p:cNvSpPr>
            <a:spLocks noGrp="1"/>
          </p:cNvSpPr>
          <p:nvPr>
            <p:ph type="sldNum" sz="quarter" idx="12"/>
          </p:nvPr>
        </p:nvSpPr>
        <p:spPr>
          <a:xfrm>
            <a:off x="5791200" y="9522884"/>
            <a:ext cx="1813560" cy="535516"/>
          </a:xfrm>
        </p:spPr>
        <p:txBody>
          <a:bodyPr/>
          <a:lstStyle/>
          <a:p>
            <a:fld id="{5C07BC72-6A1B-4A2F-83B0-27090712BF3C}" type="slidenum">
              <a:rPr lang="en-US" smtClean="0"/>
              <a:pPr/>
              <a:t>11</a:t>
            </a:fld>
            <a:endParaRPr lang="en-US" dirty="0"/>
          </a:p>
        </p:txBody>
      </p:sp>
      <p:pic>
        <p:nvPicPr>
          <p:cNvPr id="19" name="Picture 6" descr="http://www.wyomingstagestop.org/content/uploads/2016/02/IPSSSDR2016-Kemmerer-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219" y="487680"/>
            <a:ext cx="189696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Lan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679" y="2834640"/>
            <a:ext cx="1778868" cy="17373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Jackson Stage-27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593" y="5313402"/>
            <a:ext cx="2588603"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454" y="7787640"/>
            <a:ext cx="2573742"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3124965" y="649383"/>
            <a:ext cx="4005649" cy="1446550"/>
          </a:xfrm>
          <a:prstGeom prst="rect">
            <a:avLst/>
          </a:prstGeom>
          <a:noFill/>
        </p:spPr>
        <p:txBody>
          <a:bodyPr wrap="square" rtlCol="0">
            <a:spAutoFit/>
          </a:bodyPr>
          <a:lstStyle/>
          <a:p>
            <a:pPr algn="ctr"/>
            <a:r>
              <a:rPr lang="en-US" sz="2200" dirty="0"/>
              <a:t>A musher is the driver of the dog sled in a dog sled race. Mushing is a sport or method of transportation powered by dogs. </a:t>
            </a:r>
            <a:endParaRPr lang="en-US" sz="4400" dirty="0"/>
          </a:p>
        </p:txBody>
      </p:sp>
      <p:sp>
        <p:nvSpPr>
          <p:cNvPr id="22" name="TextBox 21"/>
          <p:cNvSpPr txBox="1"/>
          <p:nvPr/>
        </p:nvSpPr>
        <p:spPr>
          <a:xfrm>
            <a:off x="2624913" y="3179802"/>
            <a:ext cx="4728387" cy="1107996"/>
          </a:xfrm>
          <a:prstGeom prst="rect">
            <a:avLst/>
          </a:prstGeom>
          <a:noFill/>
        </p:spPr>
        <p:txBody>
          <a:bodyPr wrap="square" rtlCol="0">
            <a:spAutoFit/>
          </a:bodyPr>
          <a:lstStyle/>
          <a:p>
            <a:pPr algn="ctr"/>
            <a:r>
              <a:rPr lang="en-US" sz="2200" dirty="0"/>
              <a:t>A dog sled is a sled pulled by one or more sled dogs used to travel over ice or snow. </a:t>
            </a:r>
          </a:p>
        </p:txBody>
      </p:sp>
      <p:sp>
        <p:nvSpPr>
          <p:cNvPr id="23" name="TextBox 22"/>
          <p:cNvSpPr txBox="1"/>
          <p:nvPr/>
        </p:nvSpPr>
        <p:spPr>
          <a:xfrm>
            <a:off x="3529443" y="5636589"/>
            <a:ext cx="3663815" cy="1107996"/>
          </a:xfrm>
          <a:prstGeom prst="rect">
            <a:avLst/>
          </a:prstGeom>
          <a:noFill/>
        </p:spPr>
        <p:txBody>
          <a:bodyPr wrap="square" rtlCol="0">
            <a:spAutoFit/>
          </a:bodyPr>
          <a:lstStyle/>
          <a:p>
            <a:pPr algn="ctr"/>
            <a:r>
              <a:rPr lang="en-US" sz="2200" dirty="0"/>
              <a:t>The chute is the beginning of the race course at the starting line. </a:t>
            </a:r>
          </a:p>
        </p:txBody>
      </p:sp>
      <p:sp>
        <p:nvSpPr>
          <p:cNvPr id="25" name="TextBox 24"/>
          <p:cNvSpPr txBox="1"/>
          <p:nvPr/>
        </p:nvSpPr>
        <p:spPr>
          <a:xfrm>
            <a:off x="3632854" y="7923934"/>
            <a:ext cx="3497760" cy="1446550"/>
          </a:xfrm>
          <a:prstGeom prst="rect">
            <a:avLst/>
          </a:prstGeom>
          <a:noFill/>
        </p:spPr>
        <p:txBody>
          <a:bodyPr wrap="square" rtlCol="0">
            <a:spAutoFit/>
          </a:bodyPr>
          <a:lstStyle/>
          <a:p>
            <a:pPr algn="ctr"/>
            <a:r>
              <a:rPr lang="en-US" sz="2200" dirty="0"/>
              <a:t>The runners are the two bottom pieces of the sled that come in contact with the snow. </a:t>
            </a:r>
          </a:p>
        </p:txBody>
      </p:sp>
    </p:spTree>
    <p:extLst>
      <p:ext uri="{BB962C8B-B14F-4D97-AF65-F5344CB8AC3E}">
        <p14:creationId xmlns:p14="http://schemas.microsoft.com/office/powerpoint/2010/main" val="205598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286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r>
              <a:rPr lang="en-US" sz="3200" dirty="0">
                <a:latin typeface="KG Second Chances Solid" pitchFamily="2" charset="0"/>
              </a:rPr>
              <a:t>pl</a:t>
            </a:r>
          </a:p>
        </p:txBody>
      </p:sp>
      <p:sp>
        <p:nvSpPr>
          <p:cNvPr id="3" name="Rounded Rectangle 2"/>
          <p:cNvSpPr/>
          <p:nvPr/>
        </p:nvSpPr>
        <p:spPr>
          <a:xfrm>
            <a:off x="419100" y="26670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4" name="Rounded Rectangle 3"/>
          <p:cNvSpPr/>
          <p:nvPr/>
        </p:nvSpPr>
        <p:spPr>
          <a:xfrm>
            <a:off x="419100" y="51054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5" name="Rounded Rectangle 4"/>
          <p:cNvSpPr/>
          <p:nvPr/>
        </p:nvSpPr>
        <p:spPr>
          <a:xfrm>
            <a:off x="419100" y="75438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24" name="Slide Number Placeholder 23"/>
          <p:cNvSpPr>
            <a:spLocks noGrp="1"/>
          </p:cNvSpPr>
          <p:nvPr>
            <p:ph type="sldNum" sz="quarter" idx="12"/>
          </p:nvPr>
        </p:nvSpPr>
        <p:spPr>
          <a:xfrm>
            <a:off x="5791200" y="9522884"/>
            <a:ext cx="1813560" cy="535516"/>
          </a:xfrm>
        </p:spPr>
        <p:txBody>
          <a:bodyPr/>
          <a:lstStyle/>
          <a:p>
            <a:fld id="{5C07BC72-6A1B-4A2F-83B0-27090712BF3C}" type="slidenum">
              <a:rPr lang="en-US" smtClean="0"/>
              <a:pPr/>
              <a:t>12</a:t>
            </a:fld>
            <a:endParaRPr lang="en-US" dirty="0"/>
          </a:p>
        </p:txBody>
      </p:sp>
      <p:pic>
        <p:nvPicPr>
          <p:cNvPr id="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567" y="556608"/>
            <a:ext cx="2485507"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13" y="2956560"/>
            <a:ext cx="2598861"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13" y="5315150"/>
            <a:ext cx="2762831"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402" y="7787640"/>
            <a:ext cx="2676697"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430044" y="793451"/>
            <a:ext cx="3722717" cy="1107996"/>
          </a:xfrm>
          <a:prstGeom prst="rect">
            <a:avLst/>
          </a:prstGeom>
          <a:noFill/>
        </p:spPr>
        <p:txBody>
          <a:bodyPr wrap="square" rtlCol="0">
            <a:spAutoFit/>
          </a:bodyPr>
          <a:lstStyle/>
          <a:p>
            <a:pPr algn="ctr"/>
            <a:r>
              <a:rPr lang="en-US" sz="2200" dirty="0"/>
              <a:t>The </a:t>
            </a:r>
            <a:r>
              <a:rPr lang="en-US" sz="2200" dirty="0" err="1"/>
              <a:t>gangline</a:t>
            </a:r>
            <a:r>
              <a:rPr lang="en-US" sz="2200" dirty="0"/>
              <a:t> and harness are the collection of lines to which dogs are attached. </a:t>
            </a:r>
          </a:p>
        </p:txBody>
      </p:sp>
      <p:sp>
        <p:nvSpPr>
          <p:cNvPr id="19" name="TextBox 18"/>
          <p:cNvSpPr txBox="1"/>
          <p:nvPr/>
        </p:nvSpPr>
        <p:spPr>
          <a:xfrm>
            <a:off x="3404687" y="3081920"/>
            <a:ext cx="3810000" cy="1446550"/>
          </a:xfrm>
          <a:prstGeom prst="rect">
            <a:avLst/>
          </a:prstGeom>
          <a:noFill/>
        </p:spPr>
        <p:txBody>
          <a:bodyPr wrap="square" rtlCol="0">
            <a:spAutoFit/>
          </a:bodyPr>
          <a:lstStyle/>
          <a:p>
            <a:pPr algn="ctr"/>
            <a:r>
              <a:rPr lang="en-US" sz="2200" dirty="0"/>
              <a:t>The staging area is where the mushers and dog ready themselves for the upcoming race. </a:t>
            </a:r>
          </a:p>
        </p:txBody>
      </p:sp>
      <p:sp>
        <p:nvSpPr>
          <p:cNvPr id="20" name="TextBox 19"/>
          <p:cNvSpPr txBox="1"/>
          <p:nvPr/>
        </p:nvSpPr>
        <p:spPr>
          <a:xfrm>
            <a:off x="3753372" y="5365804"/>
            <a:ext cx="3276600" cy="1446550"/>
          </a:xfrm>
          <a:prstGeom prst="rect">
            <a:avLst/>
          </a:prstGeom>
          <a:noFill/>
        </p:spPr>
        <p:txBody>
          <a:bodyPr wrap="square" rtlCol="0">
            <a:spAutoFit/>
          </a:bodyPr>
          <a:lstStyle/>
          <a:p>
            <a:pPr algn="ctr"/>
            <a:r>
              <a:rPr lang="en-US" sz="2200" dirty="0"/>
              <a:t>Dog in basket is when a dog an injured or tired do is carried safely on the sled. </a:t>
            </a:r>
          </a:p>
        </p:txBody>
      </p:sp>
      <p:sp>
        <p:nvSpPr>
          <p:cNvPr id="21" name="TextBox 20"/>
          <p:cNvSpPr txBox="1"/>
          <p:nvPr/>
        </p:nvSpPr>
        <p:spPr>
          <a:xfrm>
            <a:off x="3688599" y="7887325"/>
            <a:ext cx="3505200" cy="1446550"/>
          </a:xfrm>
          <a:prstGeom prst="rect">
            <a:avLst/>
          </a:prstGeom>
          <a:noFill/>
        </p:spPr>
        <p:txBody>
          <a:bodyPr wrap="square" rtlCol="0">
            <a:spAutoFit/>
          </a:bodyPr>
          <a:lstStyle/>
          <a:p>
            <a:pPr algn="ctr"/>
            <a:r>
              <a:rPr lang="en-US" sz="2200" dirty="0"/>
              <a:t>Pedaling is pushing the sled with one foot while the other foot remains on the runner. </a:t>
            </a:r>
          </a:p>
        </p:txBody>
      </p:sp>
    </p:spTree>
    <p:extLst>
      <p:ext uri="{BB962C8B-B14F-4D97-AF65-F5344CB8AC3E}">
        <p14:creationId xmlns:p14="http://schemas.microsoft.com/office/powerpoint/2010/main" val="78287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90880" y="1215390"/>
          <a:ext cx="6390640" cy="7627620"/>
        </p:xfrm>
        <a:graphic>
          <a:graphicData uri="http://schemas.openxmlformats.org/drawingml/2006/table">
            <a:tbl>
              <a:tblPr firstRow="1" bandRow="1">
                <a:tableStyleId>{5C22544A-7EE6-4342-B048-85BDC9FD1C3A}</a:tableStyleId>
              </a:tblPr>
              <a:tblGrid>
                <a:gridCol w="3195320">
                  <a:extLst>
                    <a:ext uri="{9D8B030D-6E8A-4147-A177-3AD203B41FA5}">
                      <a16:colId xmlns:a16="http://schemas.microsoft.com/office/drawing/2014/main" val="20000"/>
                    </a:ext>
                  </a:extLst>
                </a:gridCol>
                <a:gridCol w="3195320">
                  <a:extLst>
                    <a:ext uri="{9D8B030D-6E8A-4147-A177-3AD203B41FA5}">
                      <a16:colId xmlns:a16="http://schemas.microsoft.com/office/drawing/2014/main" val="20001"/>
                    </a:ext>
                  </a:extLst>
                </a:gridCol>
              </a:tblGrid>
              <a:tr h="259842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3886200" y="2216410"/>
            <a:ext cx="3200400" cy="646331"/>
          </a:xfrm>
          <a:prstGeom prst="rect">
            <a:avLst/>
          </a:prstGeom>
          <a:noFill/>
        </p:spPr>
        <p:txBody>
          <a:bodyPr wrap="square" rtlCol="0">
            <a:spAutoFit/>
          </a:bodyPr>
          <a:lstStyle/>
          <a:p>
            <a:pPr algn="ctr"/>
            <a:r>
              <a:rPr lang="en-US" sz="3600" dirty="0">
                <a:latin typeface="KG What the Teacher Wants" pitchFamily="2" charset="0"/>
              </a:rPr>
              <a:t>Alaskan husky</a:t>
            </a:r>
          </a:p>
        </p:txBody>
      </p:sp>
      <p:sp>
        <p:nvSpPr>
          <p:cNvPr id="13" name="TextBox 12"/>
          <p:cNvSpPr txBox="1"/>
          <p:nvPr/>
        </p:nvSpPr>
        <p:spPr>
          <a:xfrm>
            <a:off x="3886200" y="4800600"/>
            <a:ext cx="3200400" cy="646331"/>
          </a:xfrm>
          <a:prstGeom prst="rect">
            <a:avLst/>
          </a:prstGeom>
          <a:noFill/>
        </p:spPr>
        <p:txBody>
          <a:bodyPr wrap="square" rtlCol="0">
            <a:spAutoFit/>
          </a:bodyPr>
          <a:lstStyle/>
          <a:p>
            <a:pPr algn="ctr"/>
            <a:r>
              <a:rPr lang="en-US" sz="3600" dirty="0">
                <a:latin typeface="KG What the Teacher Wants" pitchFamily="2" charset="0"/>
              </a:rPr>
              <a:t>yellow bib</a:t>
            </a:r>
          </a:p>
        </p:txBody>
      </p:sp>
      <p:sp>
        <p:nvSpPr>
          <p:cNvPr id="14" name="TextBox 13"/>
          <p:cNvSpPr txBox="1"/>
          <p:nvPr/>
        </p:nvSpPr>
        <p:spPr>
          <a:xfrm>
            <a:off x="3886200" y="7086600"/>
            <a:ext cx="3200400" cy="646331"/>
          </a:xfrm>
          <a:prstGeom prst="rect">
            <a:avLst/>
          </a:prstGeom>
          <a:noFill/>
        </p:spPr>
        <p:txBody>
          <a:bodyPr wrap="square" rtlCol="0">
            <a:spAutoFit/>
          </a:bodyPr>
          <a:lstStyle/>
          <a:p>
            <a:pPr algn="ctr"/>
            <a:r>
              <a:rPr lang="en-US" sz="3600" dirty="0">
                <a:latin typeface="KG What the Teacher Wants" pitchFamily="2" charset="0"/>
              </a:rPr>
              <a:t>trail</a:t>
            </a:r>
          </a:p>
        </p:txBody>
      </p:sp>
      <p:sp>
        <p:nvSpPr>
          <p:cNvPr id="9" name="Slide Number Placeholder 8"/>
          <p:cNvSpPr>
            <a:spLocks noGrp="1"/>
          </p:cNvSpPr>
          <p:nvPr>
            <p:ph type="sldNum" sz="quarter" idx="12"/>
          </p:nvPr>
        </p:nvSpPr>
        <p:spPr/>
        <p:txBody>
          <a:bodyPr/>
          <a:lstStyle/>
          <a:p>
            <a:fld id="{F1EDA1F7-F18F-4CC3-B3C3-2EC847FCEED8}" type="slidenum">
              <a:rPr lang="en-US" smtClean="0"/>
              <a:pPr/>
              <a:t>13</a:t>
            </a:fld>
            <a:endParaRPr lang="en-US"/>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850" y="1831925"/>
            <a:ext cx="2299381"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descr="http://www.stagestopeducation.org/SiteData/es565052/EasySitePicture_6229354.jpg?id=761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1262" y="4206240"/>
            <a:ext cx="215455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stagestopeducation.org/SiteData/es565052/EasySitePicture_6209621.jpg?id=251527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1262" y="6687179"/>
            <a:ext cx="210312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17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90880" y="1215390"/>
          <a:ext cx="6390640" cy="7627620"/>
        </p:xfrm>
        <a:graphic>
          <a:graphicData uri="http://schemas.openxmlformats.org/drawingml/2006/table">
            <a:tbl>
              <a:tblPr firstRow="1" bandRow="1">
                <a:tableStyleId>{5C22544A-7EE6-4342-B048-85BDC9FD1C3A}</a:tableStyleId>
              </a:tblPr>
              <a:tblGrid>
                <a:gridCol w="3195320">
                  <a:extLst>
                    <a:ext uri="{9D8B030D-6E8A-4147-A177-3AD203B41FA5}">
                      <a16:colId xmlns:a16="http://schemas.microsoft.com/office/drawing/2014/main" val="20000"/>
                    </a:ext>
                  </a:extLst>
                </a:gridCol>
                <a:gridCol w="3195320">
                  <a:extLst>
                    <a:ext uri="{9D8B030D-6E8A-4147-A177-3AD203B41FA5}">
                      <a16:colId xmlns:a16="http://schemas.microsoft.com/office/drawing/2014/main" val="20001"/>
                    </a:ext>
                  </a:extLst>
                </a:gridCol>
              </a:tblGrid>
              <a:tr h="259842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3886200" y="2216410"/>
            <a:ext cx="3200400" cy="646331"/>
          </a:xfrm>
          <a:prstGeom prst="rect">
            <a:avLst/>
          </a:prstGeom>
          <a:noFill/>
        </p:spPr>
        <p:txBody>
          <a:bodyPr wrap="square" rtlCol="0">
            <a:spAutoFit/>
          </a:bodyPr>
          <a:lstStyle/>
          <a:p>
            <a:pPr algn="ctr"/>
            <a:r>
              <a:rPr lang="en-US" sz="3600" dirty="0">
                <a:latin typeface="KG What the Teacher Wants" pitchFamily="2" charset="0"/>
              </a:rPr>
              <a:t>booties</a:t>
            </a:r>
          </a:p>
        </p:txBody>
      </p:sp>
      <p:sp>
        <p:nvSpPr>
          <p:cNvPr id="13" name="TextBox 12"/>
          <p:cNvSpPr txBox="1"/>
          <p:nvPr/>
        </p:nvSpPr>
        <p:spPr>
          <a:xfrm>
            <a:off x="3886200" y="4800600"/>
            <a:ext cx="3200400" cy="646331"/>
          </a:xfrm>
          <a:prstGeom prst="rect">
            <a:avLst/>
          </a:prstGeom>
          <a:noFill/>
        </p:spPr>
        <p:txBody>
          <a:bodyPr wrap="square" rtlCol="0">
            <a:spAutoFit/>
          </a:bodyPr>
          <a:lstStyle/>
          <a:p>
            <a:pPr algn="ctr"/>
            <a:r>
              <a:rPr lang="en-US" sz="3600" dirty="0">
                <a:latin typeface="KG What the Teacher Wants" pitchFamily="2" charset="0"/>
              </a:rPr>
              <a:t>musher</a:t>
            </a:r>
          </a:p>
        </p:txBody>
      </p:sp>
      <p:sp>
        <p:nvSpPr>
          <p:cNvPr id="14" name="TextBox 13"/>
          <p:cNvSpPr txBox="1"/>
          <p:nvPr/>
        </p:nvSpPr>
        <p:spPr>
          <a:xfrm>
            <a:off x="3886200" y="7086600"/>
            <a:ext cx="3200400" cy="646331"/>
          </a:xfrm>
          <a:prstGeom prst="rect">
            <a:avLst/>
          </a:prstGeom>
          <a:noFill/>
        </p:spPr>
        <p:txBody>
          <a:bodyPr wrap="square" rtlCol="0">
            <a:spAutoFit/>
          </a:bodyPr>
          <a:lstStyle/>
          <a:p>
            <a:pPr algn="ctr"/>
            <a:r>
              <a:rPr lang="en-US" sz="3600" dirty="0">
                <a:latin typeface="KG What the Teacher Wants" pitchFamily="2" charset="0"/>
              </a:rPr>
              <a:t>dog sled</a:t>
            </a:r>
          </a:p>
        </p:txBody>
      </p:sp>
      <p:sp>
        <p:nvSpPr>
          <p:cNvPr id="9" name="Slide Number Placeholder 8"/>
          <p:cNvSpPr>
            <a:spLocks noGrp="1"/>
          </p:cNvSpPr>
          <p:nvPr>
            <p:ph type="sldNum" sz="quarter" idx="12"/>
          </p:nvPr>
        </p:nvSpPr>
        <p:spPr/>
        <p:txBody>
          <a:bodyPr/>
          <a:lstStyle/>
          <a:p>
            <a:fld id="{F1EDA1F7-F18F-4CC3-B3C3-2EC847FCEED8}" type="slidenum">
              <a:rPr lang="en-US" smtClean="0"/>
              <a:pPr/>
              <a:t>14</a:t>
            </a:fld>
            <a:endParaRPr lang="en-US"/>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158" y="1625175"/>
            <a:ext cx="215476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descr="http://www.wyomingstagestop.org/content/uploads/2016/02/IPSSSDR2016-Kemmerer-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0060" y="4206240"/>
            <a:ext cx="189696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an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0060" y="6613103"/>
            <a:ext cx="1778868" cy="173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614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90880" y="1215390"/>
          <a:ext cx="6390640" cy="7627620"/>
        </p:xfrm>
        <a:graphic>
          <a:graphicData uri="http://schemas.openxmlformats.org/drawingml/2006/table">
            <a:tbl>
              <a:tblPr firstRow="1" bandRow="1">
                <a:tableStyleId>{5C22544A-7EE6-4342-B048-85BDC9FD1C3A}</a:tableStyleId>
              </a:tblPr>
              <a:tblGrid>
                <a:gridCol w="3195320">
                  <a:extLst>
                    <a:ext uri="{9D8B030D-6E8A-4147-A177-3AD203B41FA5}">
                      <a16:colId xmlns:a16="http://schemas.microsoft.com/office/drawing/2014/main" val="20000"/>
                    </a:ext>
                  </a:extLst>
                </a:gridCol>
                <a:gridCol w="3195320">
                  <a:extLst>
                    <a:ext uri="{9D8B030D-6E8A-4147-A177-3AD203B41FA5}">
                      <a16:colId xmlns:a16="http://schemas.microsoft.com/office/drawing/2014/main" val="20001"/>
                    </a:ext>
                  </a:extLst>
                </a:gridCol>
              </a:tblGrid>
              <a:tr h="259842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3886200" y="2216410"/>
            <a:ext cx="3200400" cy="646331"/>
          </a:xfrm>
          <a:prstGeom prst="rect">
            <a:avLst/>
          </a:prstGeom>
          <a:noFill/>
        </p:spPr>
        <p:txBody>
          <a:bodyPr wrap="square" rtlCol="0">
            <a:spAutoFit/>
          </a:bodyPr>
          <a:lstStyle/>
          <a:p>
            <a:pPr algn="ctr"/>
            <a:r>
              <a:rPr lang="en-US" sz="3600" dirty="0">
                <a:latin typeface="KG What the Teacher Wants" pitchFamily="2" charset="0"/>
              </a:rPr>
              <a:t>chute</a:t>
            </a:r>
          </a:p>
        </p:txBody>
      </p:sp>
      <p:sp>
        <p:nvSpPr>
          <p:cNvPr id="13" name="TextBox 12"/>
          <p:cNvSpPr txBox="1"/>
          <p:nvPr/>
        </p:nvSpPr>
        <p:spPr>
          <a:xfrm>
            <a:off x="3886200" y="4800600"/>
            <a:ext cx="3200400" cy="646331"/>
          </a:xfrm>
          <a:prstGeom prst="rect">
            <a:avLst/>
          </a:prstGeom>
          <a:noFill/>
        </p:spPr>
        <p:txBody>
          <a:bodyPr wrap="square" rtlCol="0">
            <a:spAutoFit/>
          </a:bodyPr>
          <a:lstStyle/>
          <a:p>
            <a:pPr algn="ctr"/>
            <a:r>
              <a:rPr lang="en-US" sz="3600" dirty="0">
                <a:latin typeface="KG What the Teacher Wants" pitchFamily="2" charset="0"/>
              </a:rPr>
              <a:t>runners</a:t>
            </a:r>
          </a:p>
        </p:txBody>
      </p:sp>
      <p:sp>
        <p:nvSpPr>
          <p:cNvPr id="14" name="TextBox 13"/>
          <p:cNvSpPr txBox="1"/>
          <p:nvPr/>
        </p:nvSpPr>
        <p:spPr>
          <a:xfrm>
            <a:off x="3881120" y="6784625"/>
            <a:ext cx="3200400" cy="1200329"/>
          </a:xfrm>
          <a:prstGeom prst="rect">
            <a:avLst/>
          </a:prstGeom>
          <a:noFill/>
        </p:spPr>
        <p:txBody>
          <a:bodyPr wrap="square" rtlCol="0">
            <a:spAutoFit/>
          </a:bodyPr>
          <a:lstStyle/>
          <a:p>
            <a:pPr algn="ctr"/>
            <a:r>
              <a:rPr lang="en-US" sz="3600" dirty="0" err="1">
                <a:latin typeface="KG What the Teacher Wants" pitchFamily="2" charset="0"/>
              </a:rPr>
              <a:t>gangline</a:t>
            </a:r>
            <a:r>
              <a:rPr lang="en-US" sz="3600" dirty="0">
                <a:latin typeface="KG What the Teacher Wants" pitchFamily="2" charset="0"/>
              </a:rPr>
              <a:t> and harness</a:t>
            </a:r>
          </a:p>
        </p:txBody>
      </p:sp>
      <p:sp>
        <p:nvSpPr>
          <p:cNvPr id="9" name="Slide Number Placeholder 8"/>
          <p:cNvSpPr>
            <a:spLocks noGrp="1"/>
          </p:cNvSpPr>
          <p:nvPr>
            <p:ph type="sldNum" sz="quarter" idx="12"/>
          </p:nvPr>
        </p:nvSpPr>
        <p:spPr/>
        <p:txBody>
          <a:bodyPr/>
          <a:lstStyle/>
          <a:p>
            <a:fld id="{F1EDA1F7-F18F-4CC3-B3C3-2EC847FCEED8}" type="slidenum">
              <a:rPr lang="en-US" smtClean="0"/>
              <a:pPr/>
              <a:t>15</a:t>
            </a:fld>
            <a:endParaRPr lang="en-US"/>
          </a:p>
        </p:txBody>
      </p:sp>
      <p:pic>
        <p:nvPicPr>
          <p:cNvPr id="12" name="Picture 2" descr="Jackson Stage-27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239" y="1716615"/>
            <a:ext cx="2588603"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669" y="4206240"/>
            <a:ext cx="2573742"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787" y="6695865"/>
            <a:ext cx="2485507"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9702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90880" y="1215390"/>
          <a:ext cx="6390640" cy="7627620"/>
        </p:xfrm>
        <a:graphic>
          <a:graphicData uri="http://schemas.openxmlformats.org/drawingml/2006/table">
            <a:tbl>
              <a:tblPr firstRow="1" bandRow="1">
                <a:tableStyleId>{5C22544A-7EE6-4342-B048-85BDC9FD1C3A}</a:tableStyleId>
              </a:tblPr>
              <a:tblGrid>
                <a:gridCol w="3195320">
                  <a:extLst>
                    <a:ext uri="{9D8B030D-6E8A-4147-A177-3AD203B41FA5}">
                      <a16:colId xmlns:a16="http://schemas.microsoft.com/office/drawing/2014/main" val="20000"/>
                    </a:ext>
                  </a:extLst>
                </a:gridCol>
                <a:gridCol w="3195320">
                  <a:extLst>
                    <a:ext uri="{9D8B030D-6E8A-4147-A177-3AD203B41FA5}">
                      <a16:colId xmlns:a16="http://schemas.microsoft.com/office/drawing/2014/main" val="20001"/>
                    </a:ext>
                  </a:extLst>
                </a:gridCol>
              </a:tblGrid>
              <a:tr h="259842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3886200" y="2216410"/>
            <a:ext cx="3200400" cy="646331"/>
          </a:xfrm>
          <a:prstGeom prst="rect">
            <a:avLst/>
          </a:prstGeom>
          <a:noFill/>
        </p:spPr>
        <p:txBody>
          <a:bodyPr wrap="square" rtlCol="0">
            <a:spAutoFit/>
          </a:bodyPr>
          <a:lstStyle/>
          <a:p>
            <a:pPr algn="ctr"/>
            <a:r>
              <a:rPr lang="en-US" sz="3600" dirty="0">
                <a:latin typeface="KG What the Teacher Wants" pitchFamily="2" charset="0"/>
              </a:rPr>
              <a:t>staging area</a:t>
            </a:r>
          </a:p>
        </p:txBody>
      </p:sp>
      <p:sp>
        <p:nvSpPr>
          <p:cNvPr id="13" name="TextBox 12"/>
          <p:cNvSpPr txBox="1"/>
          <p:nvPr/>
        </p:nvSpPr>
        <p:spPr>
          <a:xfrm>
            <a:off x="3886200" y="4800600"/>
            <a:ext cx="3200400" cy="646331"/>
          </a:xfrm>
          <a:prstGeom prst="rect">
            <a:avLst/>
          </a:prstGeom>
          <a:noFill/>
        </p:spPr>
        <p:txBody>
          <a:bodyPr wrap="square" rtlCol="0">
            <a:spAutoFit/>
          </a:bodyPr>
          <a:lstStyle/>
          <a:p>
            <a:pPr algn="ctr"/>
            <a:r>
              <a:rPr lang="en-US" sz="3600" dirty="0">
                <a:latin typeface="KG What the Teacher Wants" pitchFamily="2" charset="0"/>
              </a:rPr>
              <a:t>dog in a basket</a:t>
            </a:r>
          </a:p>
        </p:txBody>
      </p:sp>
      <p:sp>
        <p:nvSpPr>
          <p:cNvPr id="14" name="TextBox 13"/>
          <p:cNvSpPr txBox="1"/>
          <p:nvPr/>
        </p:nvSpPr>
        <p:spPr>
          <a:xfrm>
            <a:off x="3886200" y="7061624"/>
            <a:ext cx="3200400" cy="646331"/>
          </a:xfrm>
          <a:prstGeom prst="rect">
            <a:avLst/>
          </a:prstGeom>
          <a:noFill/>
        </p:spPr>
        <p:txBody>
          <a:bodyPr wrap="square" rtlCol="0">
            <a:spAutoFit/>
          </a:bodyPr>
          <a:lstStyle/>
          <a:p>
            <a:pPr algn="ctr"/>
            <a:r>
              <a:rPr lang="en-US" sz="3600" dirty="0">
                <a:latin typeface="KG What the Teacher Wants" pitchFamily="2" charset="0"/>
              </a:rPr>
              <a:t>pedaling</a:t>
            </a:r>
          </a:p>
        </p:txBody>
      </p:sp>
      <p:sp>
        <p:nvSpPr>
          <p:cNvPr id="9" name="Slide Number Placeholder 8"/>
          <p:cNvSpPr>
            <a:spLocks noGrp="1"/>
          </p:cNvSpPr>
          <p:nvPr>
            <p:ph type="sldNum" sz="quarter" idx="12"/>
          </p:nvPr>
        </p:nvSpPr>
        <p:spPr/>
        <p:txBody>
          <a:bodyPr/>
          <a:lstStyle/>
          <a:p>
            <a:fld id="{F1EDA1F7-F18F-4CC3-B3C3-2EC847FCEED8}" type="slidenum">
              <a:rPr lang="en-US" smtClean="0"/>
              <a:pPr/>
              <a:t>16</a:t>
            </a:fld>
            <a:endParaRPr lang="en-US"/>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95" y="1872476"/>
            <a:ext cx="2230582" cy="133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25" y="4160520"/>
            <a:ext cx="2762831"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125" y="6784625"/>
            <a:ext cx="2676697"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757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90880" y="1215390"/>
          <a:ext cx="6390640" cy="7627620"/>
        </p:xfrm>
        <a:graphic>
          <a:graphicData uri="http://schemas.openxmlformats.org/drawingml/2006/table">
            <a:tbl>
              <a:tblPr firstRow="1" bandRow="1">
                <a:tableStyleId>{5C22544A-7EE6-4342-B048-85BDC9FD1C3A}</a:tableStyleId>
              </a:tblPr>
              <a:tblGrid>
                <a:gridCol w="3195320">
                  <a:extLst>
                    <a:ext uri="{9D8B030D-6E8A-4147-A177-3AD203B41FA5}">
                      <a16:colId xmlns:a16="http://schemas.microsoft.com/office/drawing/2014/main" val="20000"/>
                    </a:ext>
                  </a:extLst>
                </a:gridCol>
                <a:gridCol w="3195320">
                  <a:extLst>
                    <a:ext uri="{9D8B030D-6E8A-4147-A177-3AD203B41FA5}">
                      <a16:colId xmlns:a16="http://schemas.microsoft.com/office/drawing/2014/main" val="20001"/>
                    </a:ext>
                  </a:extLst>
                </a:gridCol>
              </a:tblGrid>
              <a:tr h="259842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662622" y="3311961"/>
            <a:ext cx="3200400" cy="400110"/>
          </a:xfrm>
          <a:prstGeom prst="rect">
            <a:avLst/>
          </a:prstGeom>
          <a:noFill/>
        </p:spPr>
        <p:txBody>
          <a:bodyPr wrap="square" rtlCol="0">
            <a:spAutoFit/>
          </a:bodyPr>
          <a:lstStyle/>
          <a:p>
            <a:pPr algn="ctr"/>
            <a:r>
              <a:rPr lang="en-US" sz="2000" dirty="0">
                <a:latin typeface="KG What the Teacher Wants" pitchFamily="2" charset="0"/>
              </a:rPr>
              <a:t>Alaskan husky</a:t>
            </a:r>
          </a:p>
        </p:txBody>
      </p:sp>
      <p:sp>
        <p:nvSpPr>
          <p:cNvPr id="13" name="TextBox 12"/>
          <p:cNvSpPr txBox="1"/>
          <p:nvPr/>
        </p:nvSpPr>
        <p:spPr>
          <a:xfrm>
            <a:off x="688339" y="5852160"/>
            <a:ext cx="3200400" cy="400110"/>
          </a:xfrm>
          <a:prstGeom prst="rect">
            <a:avLst/>
          </a:prstGeom>
          <a:noFill/>
        </p:spPr>
        <p:txBody>
          <a:bodyPr wrap="square" rtlCol="0">
            <a:spAutoFit/>
          </a:bodyPr>
          <a:lstStyle/>
          <a:p>
            <a:pPr algn="ctr"/>
            <a:r>
              <a:rPr lang="en-US" sz="2000" dirty="0">
                <a:latin typeface="KG What the Teacher Wants" pitchFamily="2" charset="0"/>
              </a:rPr>
              <a:t>yellow bib</a:t>
            </a:r>
          </a:p>
        </p:txBody>
      </p:sp>
      <p:sp>
        <p:nvSpPr>
          <p:cNvPr id="14" name="TextBox 13"/>
          <p:cNvSpPr txBox="1"/>
          <p:nvPr/>
        </p:nvSpPr>
        <p:spPr>
          <a:xfrm>
            <a:off x="688339" y="8392359"/>
            <a:ext cx="3200400" cy="400110"/>
          </a:xfrm>
          <a:prstGeom prst="rect">
            <a:avLst/>
          </a:prstGeom>
          <a:noFill/>
        </p:spPr>
        <p:txBody>
          <a:bodyPr wrap="square" rtlCol="0">
            <a:spAutoFit/>
          </a:bodyPr>
          <a:lstStyle/>
          <a:p>
            <a:pPr algn="ctr"/>
            <a:r>
              <a:rPr lang="en-US" sz="2000" dirty="0">
                <a:latin typeface="KG What the Teacher Wants" pitchFamily="2" charset="0"/>
              </a:rPr>
              <a:t>trail</a:t>
            </a:r>
          </a:p>
        </p:txBody>
      </p:sp>
      <p:sp>
        <p:nvSpPr>
          <p:cNvPr id="9" name="Slide Number Placeholder 8"/>
          <p:cNvSpPr>
            <a:spLocks noGrp="1"/>
          </p:cNvSpPr>
          <p:nvPr>
            <p:ph type="sldNum" sz="quarter" idx="12"/>
          </p:nvPr>
        </p:nvSpPr>
        <p:spPr/>
        <p:txBody>
          <a:bodyPr/>
          <a:lstStyle/>
          <a:p>
            <a:fld id="{F1EDA1F7-F18F-4CC3-B3C3-2EC847FCEED8}" type="slidenum">
              <a:rPr lang="en-US" smtClean="0"/>
              <a:pPr/>
              <a:t>17</a:t>
            </a:fld>
            <a:endParaRPr lang="en-US"/>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849" y="1711109"/>
            <a:ext cx="2299381"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descr="http://www.stagestopeducation.org/SiteData/es565052/EasySitePicture_6229354.jpg?id=761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1262" y="4206240"/>
            <a:ext cx="215455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stagestopeducation.org/SiteData/es565052/EasySitePicture_6209621.jpg?id=251527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1262" y="6687179"/>
            <a:ext cx="2103120" cy="17526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863022" y="2093300"/>
            <a:ext cx="3246756" cy="1107996"/>
          </a:xfrm>
          <a:prstGeom prst="rect">
            <a:avLst/>
          </a:prstGeom>
          <a:noFill/>
        </p:spPr>
        <p:txBody>
          <a:bodyPr wrap="square" rtlCol="0">
            <a:spAutoFit/>
          </a:bodyPr>
          <a:lstStyle/>
          <a:p>
            <a:pPr algn="ctr"/>
            <a:r>
              <a:rPr lang="en-US" sz="2200" dirty="0"/>
              <a:t>This is a large dog with thick fur used to pull dog sleds</a:t>
            </a:r>
            <a:r>
              <a:rPr lang="en-US" dirty="0"/>
              <a:t>. </a:t>
            </a:r>
          </a:p>
        </p:txBody>
      </p:sp>
      <p:sp>
        <p:nvSpPr>
          <p:cNvPr id="18" name="TextBox 17"/>
          <p:cNvSpPr txBox="1"/>
          <p:nvPr/>
        </p:nvSpPr>
        <p:spPr>
          <a:xfrm>
            <a:off x="3909932" y="4599978"/>
            <a:ext cx="3171588" cy="1107996"/>
          </a:xfrm>
          <a:prstGeom prst="rect">
            <a:avLst/>
          </a:prstGeom>
          <a:noFill/>
        </p:spPr>
        <p:txBody>
          <a:bodyPr wrap="square" rtlCol="0">
            <a:spAutoFit/>
          </a:bodyPr>
          <a:lstStyle/>
          <a:p>
            <a:pPr algn="ctr"/>
            <a:r>
              <a:rPr lang="en-US" sz="2200" dirty="0"/>
              <a:t>This is given to the musher with the fastest time of the day. </a:t>
            </a:r>
          </a:p>
        </p:txBody>
      </p:sp>
      <p:sp>
        <p:nvSpPr>
          <p:cNvPr id="19" name="TextBox 18"/>
          <p:cNvSpPr txBox="1"/>
          <p:nvPr/>
        </p:nvSpPr>
        <p:spPr>
          <a:xfrm>
            <a:off x="3886200" y="7044544"/>
            <a:ext cx="3171588" cy="1107996"/>
          </a:xfrm>
          <a:prstGeom prst="rect">
            <a:avLst/>
          </a:prstGeom>
          <a:noFill/>
        </p:spPr>
        <p:txBody>
          <a:bodyPr wrap="square" rtlCol="0">
            <a:spAutoFit/>
          </a:bodyPr>
          <a:lstStyle/>
          <a:p>
            <a:pPr algn="ctr"/>
            <a:r>
              <a:rPr lang="en-US" sz="2200" dirty="0"/>
              <a:t>This is the path that the racers must follow to the finish line of each stage. </a:t>
            </a:r>
          </a:p>
        </p:txBody>
      </p:sp>
    </p:spTree>
    <p:extLst>
      <p:ext uri="{BB962C8B-B14F-4D97-AF65-F5344CB8AC3E}">
        <p14:creationId xmlns:p14="http://schemas.microsoft.com/office/powerpoint/2010/main" val="4076710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90880" y="1215390"/>
          <a:ext cx="6390640" cy="7627620"/>
        </p:xfrm>
        <a:graphic>
          <a:graphicData uri="http://schemas.openxmlformats.org/drawingml/2006/table">
            <a:tbl>
              <a:tblPr firstRow="1" bandRow="1">
                <a:tableStyleId>{5C22544A-7EE6-4342-B048-85BDC9FD1C3A}</a:tableStyleId>
              </a:tblPr>
              <a:tblGrid>
                <a:gridCol w="3195320">
                  <a:extLst>
                    <a:ext uri="{9D8B030D-6E8A-4147-A177-3AD203B41FA5}">
                      <a16:colId xmlns:a16="http://schemas.microsoft.com/office/drawing/2014/main" val="20000"/>
                    </a:ext>
                  </a:extLst>
                </a:gridCol>
                <a:gridCol w="3195320">
                  <a:extLst>
                    <a:ext uri="{9D8B030D-6E8A-4147-A177-3AD203B41FA5}">
                      <a16:colId xmlns:a16="http://schemas.microsoft.com/office/drawing/2014/main" val="20001"/>
                    </a:ext>
                  </a:extLst>
                </a:gridCol>
              </a:tblGrid>
              <a:tr h="259842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809368" y="3290411"/>
            <a:ext cx="3200400" cy="400110"/>
          </a:xfrm>
          <a:prstGeom prst="rect">
            <a:avLst/>
          </a:prstGeom>
          <a:noFill/>
        </p:spPr>
        <p:txBody>
          <a:bodyPr wrap="square" rtlCol="0">
            <a:spAutoFit/>
          </a:bodyPr>
          <a:lstStyle/>
          <a:p>
            <a:pPr algn="ctr"/>
            <a:r>
              <a:rPr lang="en-US" sz="2000" dirty="0">
                <a:latin typeface="KG What the Teacher Wants" pitchFamily="2" charset="0"/>
              </a:rPr>
              <a:t>booties</a:t>
            </a:r>
          </a:p>
        </p:txBody>
      </p:sp>
      <p:sp>
        <p:nvSpPr>
          <p:cNvPr id="13" name="TextBox 12"/>
          <p:cNvSpPr txBox="1"/>
          <p:nvPr/>
        </p:nvSpPr>
        <p:spPr>
          <a:xfrm>
            <a:off x="809367" y="5832521"/>
            <a:ext cx="3200400" cy="400110"/>
          </a:xfrm>
          <a:prstGeom prst="rect">
            <a:avLst/>
          </a:prstGeom>
          <a:noFill/>
        </p:spPr>
        <p:txBody>
          <a:bodyPr wrap="square" rtlCol="0">
            <a:spAutoFit/>
          </a:bodyPr>
          <a:lstStyle/>
          <a:p>
            <a:pPr algn="ctr"/>
            <a:r>
              <a:rPr lang="en-US" sz="2000" dirty="0">
                <a:latin typeface="KG What the Teacher Wants" pitchFamily="2" charset="0"/>
              </a:rPr>
              <a:t>musher</a:t>
            </a:r>
          </a:p>
        </p:txBody>
      </p:sp>
      <p:sp>
        <p:nvSpPr>
          <p:cNvPr id="14" name="TextBox 13"/>
          <p:cNvSpPr txBox="1"/>
          <p:nvPr/>
        </p:nvSpPr>
        <p:spPr>
          <a:xfrm>
            <a:off x="685800" y="8330825"/>
            <a:ext cx="3200400" cy="400110"/>
          </a:xfrm>
          <a:prstGeom prst="rect">
            <a:avLst/>
          </a:prstGeom>
          <a:noFill/>
        </p:spPr>
        <p:txBody>
          <a:bodyPr wrap="square" rtlCol="0">
            <a:spAutoFit/>
          </a:bodyPr>
          <a:lstStyle/>
          <a:p>
            <a:pPr algn="ctr"/>
            <a:r>
              <a:rPr lang="en-US" sz="2000" dirty="0">
                <a:latin typeface="KG What the Teacher Wants" pitchFamily="2" charset="0"/>
              </a:rPr>
              <a:t>dog sled</a:t>
            </a:r>
          </a:p>
        </p:txBody>
      </p:sp>
      <p:sp>
        <p:nvSpPr>
          <p:cNvPr id="9" name="Slide Number Placeholder 8"/>
          <p:cNvSpPr>
            <a:spLocks noGrp="1"/>
          </p:cNvSpPr>
          <p:nvPr>
            <p:ph type="sldNum" sz="quarter" idx="12"/>
          </p:nvPr>
        </p:nvSpPr>
        <p:spPr/>
        <p:txBody>
          <a:bodyPr/>
          <a:lstStyle/>
          <a:p>
            <a:fld id="{F1EDA1F7-F18F-4CC3-B3C3-2EC847FCEED8}" type="slidenum">
              <a:rPr lang="en-US" smtClean="0"/>
              <a:pPr/>
              <a:t>18</a:t>
            </a:fld>
            <a:endParaRPr lang="en-US"/>
          </a:p>
        </p:txBody>
      </p:sp>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185" y="1461611"/>
            <a:ext cx="215476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descr="http://www.wyomingstagestop.org/content/uploads/2016/02/IPSSSDR2016-Kemmerer-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0060" y="4206240"/>
            <a:ext cx="189696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an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0060" y="6613103"/>
            <a:ext cx="1778868" cy="17373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86200" y="1461611"/>
            <a:ext cx="3122342" cy="2123658"/>
          </a:xfrm>
          <a:prstGeom prst="rect">
            <a:avLst/>
          </a:prstGeom>
          <a:noFill/>
        </p:spPr>
        <p:txBody>
          <a:bodyPr wrap="square" rtlCol="0">
            <a:spAutoFit/>
          </a:bodyPr>
          <a:lstStyle/>
          <a:p>
            <a:pPr algn="ctr"/>
            <a:r>
              <a:rPr lang="en-US" sz="2200" dirty="0"/>
              <a:t>These are rubber, plastic, or fabric covering for dogs’ paws, used to protect the animal from cold weather, small cuts, or sores. </a:t>
            </a:r>
          </a:p>
        </p:txBody>
      </p:sp>
      <p:sp>
        <p:nvSpPr>
          <p:cNvPr id="15" name="TextBox 14"/>
          <p:cNvSpPr txBox="1"/>
          <p:nvPr/>
        </p:nvSpPr>
        <p:spPr>
          <a:xfrm>
            <a:off x="3929193" y="4064908"/>
            <a:ext cx="3079349" cy="2123658"/>
          </a:xfrm>
          <a:prstGeom prst="rect">
            <a:avLst/>
          </a:prstGeom>
          <a:noFill/>
        </p:spPr>
        <p:txBody>
          <a:bodyPr wrap="square" rtlCol="0">
            <a:spAutoFit/>
          </a:bodyPr>
          <a:lstStyle/>
          <a:p>
            <a:pPr algn="ctr"/>
            <a:r>
              <a:rPr lang="en-US" sz="2200" dirty="0"/>
              <a:t>This person is the driver of the dog sled in a dog sled race. Mushing is a sport or method of transportation powered by dogs. </a:t>
            </a:r>
            <a:endParaRPr lang="en-US" sz="4400" dirty="0"/>
          </a:p>
        </p:txBody>
      </p:sp>
      <p:sp>
        <p:nvSpPr>
          <p:cNvPr id="16" name="TextBox 15"/>
          <p:cNvSpPr txBox="1"/>
          <p:nvPr/>
        </p:nvSpPr>
        <p:spPr>
          <a:xfrm>
            <a:off x="4171535" y="6792513"/>
            <a:ext cx="2551671" cy="1446550"/>
          </a:xfrm>
          <a:prstGeom prst="rect">
            <a:avLst/>
          </a:prstGeom>
          <a:noFill/>
        </p:spPr>
        <p:txBody>
          <a:bodyPr wrap="square" rtlCol="0">
            <a:spAutoFit/>
          </a:bodyPr>
          <a:lstStyle/>
          <a:p>
            <a:pPr algn="ctr"/>
            <a:r>
              <a:rPr lang="en-US" sz="2200" dirty="0"/>
              <a:t>This is a sled pulled by one or more sled dogs used to travel over ice or snow. </a:t>
            </a:r>
          </a:p>
        </p:txBody>
      </p:sp>
    </p:spTree>
    <p:extLst>
      <p:ext uri="{BB962C8B-B14F-4D97-AF65-F5344CB8AC3E}">
        <p14:creationId xmlns:p14="http://schemas.microsoft.com/office/powerpoint/2010/main" val="1678124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90880" y="1215390"/>
          <a:ext cx="6390640" cy="7627620"/>
        </p:xfrm>
        <a:graphic>
          <a:graphicData uri="http://schemas.openxmlformats.org/drawingml/2006/table">
            <a:tbl>
              <a:tblPr firstRow="1" bandRow="1">
                <a:tableStyleId>{5C22544A-7EE6-4342-B048-85BDC9FD1C3A}</a:tableStyleId>
              </a:tblPr>
              <a:tblGrid>
                <a:gridCol w="3195320">
                  <a:extLst>
                    <a:ext uri="{9D8B030D-6E8A-4147-A177-3AD203B41FA5}">
                      <a16:colId xmlns:a16="http://schemas.microsoft.com/office/drawing/2014/main" val="20000"/>
                    </a:ext>
                  </a:extLst>
                </a:gridCol>
                <a:gridCol w="3195320">
                  <a:extLst>
                    <a:ext uri="{9D8B030D-6E8A-4147-A177-3AD203B41FA5}">
                      <a16:colId xmlns:a16="http://schemas.microsoft.com/office/drawing/2014/main" val="20001"/>
                    </a:ext>
                  </a:extLst>
                </a:gridCol>
              </a:tblGrid>
              <a:tr h="259842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668906" y="3343472"/>
            <a:ext cx="3200400" cy="400110"/>
          </a:xfrm>
          <a:prstGeom prst="rect">
            <a:avLst/>
          </a:prstGeom>
          <a:noFill/>
        </p:spPr>
        <p:txBody>
          <a:bodyPr wrap="square" rtlCol="0">
            <a:spAutoFit/>
          </a:bodyPr>
          <a:lstStyle/>
          <a:p>
            <a:pPr algn="ctr"/>
            <a:r>
              <a:rPr lang="en-US" sz="2000" dirty="0">
                <a:latin typeface="KG What the Teacher Wants" pitchFamily="2" charset="0"/>
              </a:rPr>
              <a:t>chute</a:t>
            </a:r>
          </a:p>
        </p:txBody>
      </p:sp>
      <p:sp>
        <p:nvSpPr>
          <p:cNvPr id="13" name="TextBox 12"/>
          <p:cNvSpPr txBox="1"/>
          <p:nvPr/>
        </p:nvSpPr>
        <p:spPr>
          <a:xfrm>
            <a:off x="668906" y="5816116"/>
            <a:ext cx="3200400" cy="400110"/>
          </a:xfrm>
          <a:prstGeom prst="rect">
            <a:avLst/>
          </a:prstGeom>
          <a:noFill/>
        </p:spPr>
        <p:txBody>
          <a:bodyPr wrap="square" rtlCol="0">
            <a:spAutoFit/>
          </a:bodyPr>
          <a:lstStyle/>
          <a:p>
            <a:pPr algn="ctr"/>
            <a:r>
              <a:rPr lang="en-US" sz="2000" dirty="0">
                <a:latin typeface="KG What the Teacher Wants" pitchFamily="2" charset="0"/>
              </a:rPr>
              <a:t>runners</a:t>
            </a:r>
          </a:p>
        </p:txBody>
      </p:sp>
      <p:sp>
        <p:nvSpPr>
          <p:cNvPr id="14" name="TextBox 13"/>
          <p:cNvSpPr txBox="1"/>
          <p:nvPr/>
        </p:nvSpPr>
        <p:spPr>
          <a:xfrm>
            <a:off x="739888" y="8288760"/>
            <a:ext cx="3200400" cy="400110"/>
          </a:xfrm>
          <a:prstGeom prst="rect">
            <a:avLst/>
          </a:prstGeom>
          <a:noFill/>
        </p:spPr>
        <p:txBody>
          <a:bodyPr wrap="square" rtlCol="0">
            <a:spAutoFit/>
          </a:bodyPr>
          <a:lstStyle/>
          <a:p>
            <a:pPr algn="ctr"/>
            <a:r>
              <a:rPr lang="en-US" sz="2000" dirty="0" err="1">
                <a:latin typeface="KG What the Teacher Wants" pitchFamily="2" charset="0"/>
              </a:rPr>
              <a:t>gangline</a:t>
            </a:r>
            <a:r>
              <a:rPr lang="en-US" sz="2000" dirty="0">
                <a:latin typeface="KG What the Teacher Wants" pitchFamily="2" charset="0"/>
              </a:rPr>
              <a:t> and harness</a:t>
            </a:r>
          </a:p>
        </p:txBody>
      </p:sp>
      <p:sp>
        <p:nvSpPr>
          <p:cNvPr id="9" name="Slide Number Placeholder 8"/>
          <p:cNvSpPr>
            <a:spLocks noGrp="1"/>
          </p:cNvSpPr>
          <p:nvPr>
            <p:ph type="sldNum" sz="quarter" idx="12"/>
          </p:nvPr>
        </p:nvSpPr>
        <p:spPr/>
        <p:txBody>
          <a:bodyPr/>
          <a:lstStyle/>
          <a:p>
            <a:fld id="{F1EDA1F7-F18F-4CC3-B3C3-2EC847FCEED8}" type="slidenum">
              <a:rPr lang="en-US" smtClean="0"/>
              <a:pPr/>
              <a:t>19</a:t>
            </a:fld>
            <a:endParaRPr lang="en-US"/>
          </a:p>
        </p:txBody>
      </p:sp>
      <p:pic>
        <p:nvPicPr>
          <p:cNvPr id="12" name="Picture 2" descr="Jackson Stage-27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5787" y="1696555"/>
            <a:ext cx="2588603"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669" y="4206240"/>
            <a:ext cx="2573742"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669" y="6613950"/>
            <a:ext cx="2485507"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886200" y="1965517"/>
            <a:ext cx="3060674" cy="1107996"/>
          </a:xfrm>
          <a:prstGeom prst="rect">
            <a:avLst/>
          </a:prstGeom>
          <a:noFill/>
        </p:spPr>
        <p:txBody>
          <a:bodyPr wrap="square" rtlCol="0">
            <a:spAutoFit/>
          </a:bodyPr>
          <a:lstStyle/>
          <a:p>
            <a:pPr algn="ctr"/>
            <a:r>
              <a:rPr lang="en-US" sz="2200" dirty="0"/>
              <a:t>This is the beginning of the race course at the starting line. </a:t>
            </a:r>
          </a:p>
        </p:txBody>
      </p:sp>
      <p:sp>
        <p:nvSpPr>
          <p:cNvPr id="17" name="TextBox 16"/>
          <p:cNvSpPr txBox="1"/>
          <p:nvPr/>
        </p:nvSpPr>
        <p:spPr>
          <a:xfrm>
            <a:off x="3940288" y="4369566"/>
            <a:ext cx="3135514" cy="1446550"/>
          </a:xfrm>
          <a:prstGeom prst="rect">
            <a:avLst/>
          </a:prstGeom>
          <a:noFill/>
        </p:spPr>
        <p:txBody>
          <a:bodyPr wrap="square" rtlCol="0">
            <a:spAutoFit/>
          </a:bodyPr>
          <a:lstStyle/>
          <a:p>
            <a:pPr algn="ctr"/>
            <a:r>
              <a:rPr lang="en-US" sz="2200" dirty="0"/>
              <a:t>These are the two bottom pieces of the sled that come in contact with the snow. </a:t>
            </a:r>
          </a:p>
        </p:txBody>
      </p:sp>
      <p:sp>
        <p:nvSpPr>
          <p:cNvPr id="18" name="TextBox 17"/>
          <p:cNvSpPr txBox="1"/>
          <p:nvPr/>
        </p:nvSpPr>
        <p:spPr>
          <a:xfrm>
            <a:off x="4097456" y="6913005"/>
            <a:ext cx="2783603" cy="1446550"/>
          </a:xfrm>
          <a:prstGeom prst="rect">
            <a:avLst/>
          </a:prstGeom>
          <a:noFill/>
        </p:spPr>
        <p:txBody>
          <a:bodyPr wrap="square" rtlCol="0">
            <a:spAutoFit/>
          </a:bodyPr>
          <a:lstStyle/>
          <a:p>
            <a:pPr algn="ctr"/>
            <a:r>
              <a:rPr lang="en-US" sz="2200" dirty="0"/>
              <a:t>These are the collection of lines to which dogs are attached. </a:t>
            </a:r>
          </a:p>
        </p:txBody>
      </p:sp>
    </p:spTree>
    <p:extLst>
      <p:ext uri="{BB962C8B-B14F-4D97-AF65-F5344CB8AC3E}">
        <p14:creationId xmlns:p14="http://schemas.microsoft.com/office/powerpoint/2010/main" val="495142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TextBox 2"/>
          <p:cNvSpPr txBox="1"/>
          <p:nvPr/>
        </p:nvSpPr>
        <p:spPr>
          <a:xfrm>
            <a:off x="457200" y="381000"/>
            <a:ext cx="6964969" cy="6124754"/>
          </a:xfrm>
          <a:prstGeom prst="rect">
            <a:avLst/>
          </a:prstGeom>
          <a:noFill/>
        </p:spPr>
        <p:txBody>
          <a:bodyPr wrap="square" rtlCol="0">
            <a:spAutoFit/>
          </a:bodyPr>
          <a:lstStyle/>
          <a:p>
            <a:r>
              <a:rPr lang="en-US" sz="1400" dirty="0">
                <a:latin typeface="Arial" pitchFamily="34" charset="0"/>
                <a:cs typeface="Arial" pitchFamily="34" charset="0"/>
              </a:rPr>
              <a:t>This Unit is designed to teach students about the Pedigree Stage Stop Race through Reading and Writing Activities . Students will engage in various activities such as biography reading and writing, following and charting a musher on the trail, mapping the trail, comparing and contrasting the weather with their hometown, poetry writing, and informative and opinion text writing. Each activity has instructions.</a:t>
            </a:r>
          </a:p>
          <a:p>
            <a:endParaRPr lang="en-US" sz="1400" u="sng" dirty="0">
              <a:latin typeface="Arial" pitchFamily="34" charset="0"/>
              <a:cs typeface="Arial" pitchFamily="34" charset="0"/>
            </a:endParaRPr>
          </a:p>
          <a:p>
            <a:r>
              <a:rPr lang="en-US" sz="1400" u="sng" dirty="0">
                <a:latin typeface="Arial" pitchFamily="34" charset="0"/>
                <a:cs typeface="Arial" pitchFamily="34" charset="0"/>
              </a:rPr>
              <a:t>Table of Contents</a:t>
            </a:r>
          </a:p>
          <a:p>
            <a:r>
              <a:rPr lang="en-US" sz="1400" dirty="0">
                <a:latin typeface="Arial" pitchFamily="34" charset="0"/>
                <a:cs typeface="Arial" pitchFamily="34" charset="0"/>
              </a:rPr>
              <a:t>Common Core Standards</a:t>
            </a:r>
          </a:p>
          <a:p>
            <a:r>
              <a:rPr lang="en-US" sz="1400" dirty="0">
                <a:latin typeface="Arial" pitchFamily="34" charset="0"/>
                <a:cs typeface="Arial" pitchFamily="34" charset="0"/>
              </a:rPr>
              <a:t>Pedigree Stage Stop Race Word Wall</a:t>
            </a:r>
          </a:p>
          <a:p>
            <a:r>
              <a:rPr lang="en-US" sz="1400" dirty="0">
                <a:latin typeface="Arial" pitchFamily="34" charset="0"/>
                <a:cs typeface="Arial" pitchFamily="34" charset="0"/>
              </a:rPr>
              <a:t>Picture/Facts Cards: Reading Activity</a:t>
            </a:r>
          </a:p>
          <a:p>
            <a:r>
              <a:rPr lang="en-US" sz="1400" dirty="0">
                <a:latin typeface="Arial" pitchFamily="34" charset="0"/>
                <a:cs typeface="Arial" pitchFamily="34" charset="0"/>
              </a:rPr>
              <a:t>Picture/Word/Fact Cards Matching Activities</a:t>
            </a:r>
          </a:p>
          <a:p>
            <a:r>
              <a:rPr lang="en-US" sz="1400" dirty="0">
                <a:latin typeface="Arial" pitchFamily="34" charset="0"/>
                <a:cs typeface="Arial" pitchFamily="34" charset="0"/>
              </a:rPr>
              <a:t>Racer’ Bios</a:t>
            </a:r>
          </a:p>
          <a:p>
            <a:r>
              <a:rPr lang="en-US" sz="1400" dirty="0">
                <a:latin typeface="Arial" pitchFamily="34" charset="0"/>
                <a:cs typeface="Arial" pitchFamily="34" charset="0"/>
              </a:rPr>
              <a:t>Character Traits Information Chart</a:t>
            </a:r>
          </a:p>
          <a:p>
            <a:r>
              <a:rPr lang="en-US" sz="1400" dirty="0">
                <a:latin typeface="Arial" pitchFamily="34" charset="0"/>
                <a:cs typeface="Arial" pitchFamily="34" charset="0"/>
              </a:rPr>
              <a:t>Character Traits Writing Activity</a:t>
            </a:r>
          </a:p>
          <a:p>
            <a:r>
              <a:rPr lang="en-US" sz="1400" dirty="0">
                <a:latin typeface="Arial" pitchFamily="34" charset="0"/>
                <a:cs typeface="Arial" pitchFamily="34" charset="0"/>
              </a:rPr>
              <a:t>Adjective Word Web</a:t>
            </a:r>
          </a:p>
          <a:p>
            <a:r>
              <a:rPr lang="en-US" sz="1400" dirty="0">
                <a:latin typeface="Arial" pitchFamily="34" charset="0"/>
                <a:cs typeface="Arial" pitchFamily="34" charset="0"/>
              </a:rPr>
              <a:t>Musher’s Daily Log Information Chart</a:t>
            </a:r>
          </a:p>
          <a:p>
            <a:r>
              <a:rPr lang="en-US" sz="1400" dirty="0">
                <a:latin typeface="Arial" pitchFamily="34" charset="0"/>
                <a:cs typeface="Arial" pitchFamily="34" charset="0"/>
              </a:rPr>
              <a:t>Map the Wyoming Trail: Wyoming Map Activity</a:t>
            </a:r>
          </a:p>
          <a:p>
            <a:r>
              <a:rPr lang="en-US" sz="1400" dirty="0">
                <a:latin typeface="Arial" pitchFamily="34" charset="0"/>
                <a:cs typeface="Arial" pitchFamily="34" charset="0"/>
              </a:rPr>
              <a:t>Map the Whole Race Trail: Rocky Mountain States Map Activity</a:t>
            </a:r>
          </a:p>
          <a:p>
            <a:r>
              <a:rPr lang="en-US" sz="1400" dirty="0">
                <a:latin typeface="Arial" pitchFamily="34" charset="0"/>
                <a:cs typeface="Arial" pitchFamily="34" charset="0"/>
              </a:rPr>
              <a:t>Compare Weather Chart</a:t>
            </a:r>
          </a:p>
          <a:p>
            <a:r>
              <a:rPr lang="en-US" sz="1400" dirty="0">
                <a:latin typeface="Arial" pitchFamily="34" charset="0"/>
                <a:cs typeface="Arial" pitchFamily="34" charset="0"/>
              </a:rPr>
              <a:t>Compare and Contrast Two Mushers Venn Diagram</a:t>
            </a:r>
          </a:p>
          <a:p>
            <a:r>
              <a:rPr lang="en-US" sz="1400" dirty="0">
                <a:latin typeface="Arial" pitchFamily="34" charset="0"/>
                <a:cs typeface="Arial" pitchFamily="34" charset="0"/>
              </a:rPr>
              <a:t>Wrap it Up Activity</a:t>
            </a:r>
          </a:p>
          <a:p>
            <a:r>
              <a:rPr lang="en-US" sz="1400" dirty="0">
                <a:latin typeface="Arial" pitchFamily="34" charset="0"/>
                <a:cs typeface="Arial" pitchFamily="34" charset="0"/>
              </a:rPr>
              <a:t>“Wyoming” Cinquain </a:t>
            </a:r>
          </a:p>
          <a:p>
            <a:r>
              <a:rPr lang="en-US" sz="1400" dirty="0">
                <a:latin typeface="Arial" pitchFamily="34" charset="0"/>
                <a:cs typeface="Arial" pitchFamily="34" charset="0"/>
              </a:rPr>
              <a:t>“Pedigree Stage Stop Race” Cinquain Writing Activity</a:t>
            </a:r>
          </a:p>
          <a:p>
            <a:r>
              <a:rPr lang="en-US" sz="1400" dirty="0">
                <a:latin typeface="Arial" pitchFamily="34" charset="0"/>
                <a:cs typeface="Arial" pitchFamily="34" charset="0"/>
              </a:rPr>
              <a:t>Class Poetry Writing Book Cover</a:t>
            </a:r>
          </a:p>
          <a:p>
            <a:r>
              <a:rPr lang="en-US" sz="1400" dirty="0">
                <a:latin typeface="Arial" pitchFamily="34" charset="0"/>
                <a:cs typeface="Arial" pitchFamily="34" charset="0"/>
              </a:rPr>
              <a:t>Informative Text Writing Information Chart and Graphic Organizers</a:t>
            </a:r>
          </a:p>
          <a:p>
            <a:r>
              <a:rPr lang="en-US" sz="1400" dirty="0">
                <a:latin typeface="Arial" pitchFamily="34" charset="0"/>
                <a:cs typeface="Arial" pitchFamily="34" charset="0"/>
              </a:rPr>
              <a:t>Opinion Piece Writing Information Chart and Graphic Organizers</a:t>
            </a:r>
          </a:p>
          <a:p>
            <a:r>
              <a:rPr lang="en-US" sz="1400" dirty="0">
                <a:latin typeface="Arial" pitchFamily="34" charset="0"/>
                <a:cs typeface="Arial" pitchFamily="34" charset="0"/>
              </a:rPr>
              <a:t>Writing Prompts and Paper</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F1EDA1F7-F18F-4CC3-B3C3-2EC847FCEED8}" type="slidenum">
              <a:rPr lang="en-US" smtClean="0"/>
              <a:pPr/>
              <a:t>2</a:t>
            </a:fld>
            <a:endParaRPr lang="en-US"/>
          </a:p>
        </p:txBody>
      </p:sp>
    </p:spTree>
    <p:extLst>
      <p:ext uri="{BB962C8B-B14F-4D97-AF65-F5344CB8AC3E}">
        <p14:creationId xmlns:p14="http://schemas.microsoft.com/office/powerpoint/2010/main" val="42543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90880" y="1215390"/>
          <a:ext cx="6390640" cy="7627620"/>
        </p:xfrm>
        <a:graphic>
          <a:graphicData uri="http://schemas.openxmlformats.org/drawingml/2006/table">
            <a:tbl>
              <a:tblPr firstRow="1" bandRow="1">
                <a:tableStyleId>{5C22544A-7EE6-4342-B048-85BDC9FD1C3A}</a:tableStyleId>
              </a:tblPr>
              <a:tblGrid>
                <a:gridCol w="3195320">
                  <a:extLst>
                    <a:ext uri="{9D8B030D-6E8A-4147-A177-3AD203B41FA5}">
                      <a16:colId xmlns:a16="http://schemas.microsoft.com/office/drawing/2014/main" val="20000"/>
                    </a:ext>
                  </a:extLst>
                </a:gridCol>
                <a:gridCol w="3195320">
                  <a:extLst>
                    <a:ext uri="{9D8B030D-6E8A-4147-A177-3AD203B41FA5}">
                      <a16:colId xmlns:a16="http://schemas.microsoft.com/office/drawing/2014/main" val="20001"/>
                    </a:ext>
                  </a:extLst>
                </a:gridCol>
              </a:tblGrid>
              <a:tr h="259842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14600">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endParaRPr lang="en-US" sz="2200" dirty="0"/>
                    </a:p>
                  </a:txBody>
                  <a:tcPr marL="103632" marR="103632" marT="50292" marB="50292">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685800" y="3280771"/>
            <a:ext cx="3200400" cy="400110"/>
          </a:xfrm>
          <a:prstGeom prst="rect">
            <a:avLst/>
          </a:prstGeom>
          <a:noFill/>
        </p:spPr>
        <p:txBody>
          <a:bodyPr wrap="square" rtlCol="0">
            <a:spAutoFit/>
          </a:bodyPr>
          <a:lstStyle/>
          <a:p>
            <a:pPr algn="ctr"/>
            <a:r>
              <a:rPr lang="en-US" sz="2000" dirty="0">
                <a:latin typeface="KG What the Teacher Wants" pitchFamily="2" charset="0"/>
              </a:rPr>
              <a:t>staging area</a:t>
            </a:r>
          </a:p>
        </p:txBody>
      </p:sp>
      <p:sp>
        <p:nvSpPr>
          <p:cNvPr id="13" name="TextBox 12"/>
          <p:cNvSpPr txBox="1"/>
          <p:nvPr/>
        </p:nvSpPr>
        <p:spPr>
          <a:xfrm>
            <a:off x="685800" y="5897880"/>
            <a:ext cx="3200400" cy="400110"/>
          </a:xfrm>
          <a:prstGeom prst="rect">
            <a:avLst/>
          </a:prstGeom>
          <a:noFill/>
        </p:spPr>
        <p:txBody>
          <a:bodyPr wrap="square" rtlCol="0">
            <a:spAutoFit/>
          </a:bodyPr>
          <a:lstStyle/>
          <a:p>
            <a:pPr algn="ctr"/>
            <a:r>
              <a:rPr lang="en-US" sz="2000" dirty="0">
                <a:latin typeface="KG What the Teacher Wants" pitchFamily="2" charset="0"/>
              </a:rPr>
              <a:t>dog in a basket</a:t>
            </a:r>
          </a:p>
        </p:txBody>
      </p:sp>
      <p:sp>
        <p:nvSpPr>
          <p:cNvPr id="14" name="TextBox 13"/>
          <p:cNvSpPr txBox="1"/>
          <p:nvPr/>
        </p:nvSpPr>
        <p:spPr>
          <a:xfrm>
            <a:off x="645273" y="8314934"/>
            <a:ext cx="3200400" cy="400110"/>
          </a:xfrm>
          <a:prstGeom prst="rect">
            <a:avLst/>
          </a:prstGeom>
          <a:noFill/>
        </p:spPr>
        <p:txBody>
          <a:bodyPr wrap="square" rtlCol="0">
            <a:spAutoFit/>
          </a:bodyPr>
          <a:lstStyle/>
          <a:p>
            <a:pPr algn="ctr"/>
            <a:r>
              <a:rPr lang="en-US" sz="2000" dirty="0">
                <a:latin typeface="KG What the Teacher Wants" pitchFamily="2" charset="0"/>
              </a:rPr>
              <a:t>pedaling</a:t>
            </a:r>
          </a:p>
        </p:txBody>
      </p:sp>
      <p:sp>
        <p:nvSpPr>
          <p:cNvPr id="9" name="Slide Number Placeholder 8"/>
          <p:cNvSpPr>
            <a:spLocks noGrp="1"/>
          </p:cNvSpPr>
          <p:nvPr>
            <p:ph type="sldNum" sz="quarter" idx="12"/>
          </p:nvPr>
        </p:nvSpPr>
        <p:spPr/>
        <p:txBody>
          <a:bodyPr/>
          <a:lstStyle/>
          <a:p>
            <a:fld id="{F1EDA1F7-F18F-4CC3-B3C3-2EC847FCEED8}" type="slidenum">
              <a:rPr lang="en-US" smtClean="0"/>
              <a:pPr/>
              <a:t>20</a:t>
            </a:fld>
            <a:endParaRPr lang="en-US"/>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95" y="1872476"/>
            <a:ext cx="2230582" cy="133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25" y="4160520"/>
            <a:ext cx="2762831"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125" y="6669014"/>
            <a:ext cx="2676697"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981184" y="1872476"/>
            <a:ext cx="3016147" cy="1446550"/>
          </a:xfrm>
          <a:prstGeom prst="rect">
            <a:avLst/>
          </a:prstGeom>
          <a:noFill/>
        </p:spPr>
        <p:txBody>
          <a:bodyPr wrap="square" rtlCol="0">
            <a:spAutoFit/>
          </a:bodyPr>
          <a:lstStyle/>
          <a:p>
            <a:pPr algn="ctr"/>
            <a:r>
              <a:rPr lang="en-US" sz="2200" dirty="0"/>
              <a:t>This is where the mushers and dog ready themselves for the upcoming race. </a:t>
            </a:r>
          </a:p>
        </p:txBody>
      </p:sp>
      <p:sp>
        <p:nvSpPr>
          <p:cNvPr id="15" name="TextBox 14"/>
          <p:cNvSpPr txBox="1"/>
          <p:nvPr/>
        </p:nvSpPr>
        <p:spPr>
          <a:xfrm>
            <a:off x="3935147" y="4562540"/>
            <a:ext cx="3146373" cy="1107996"/>
          </a:xfrm>
          <a:prstGeom prst="rect">
            <a:avLst/>
          </a:prstGeom>
          <a:noFill/>
        </p:spPr>
        <p:txBody>
          <a:bodyPr wrap="square" rtlCol="0">
            <a:spAutoFit/>
          </a:bodyPr>
          <a:lstStyle/>
          <a:p>
            <a:pPr algn="ctr"/>
            <a:r>
              <a:rPr lang="en-US" sz="2200" dirty="0"/>
              <a:t>When a dog an injured or tired this is used  to carry it safely on the sled. </a:t>
            </a:r>
          </a:p>
        </p:txBody>
      </p:sp>
      <p:sp>
        <p:nvSpPr>
          <p:cNvPr id="16" name="TextBox 15"/>
          <p:cNvSpPr txBox="1"/>
          <p:nvPr/>
        </p:nvSpPr>
        <p:spPr>
          <a:xfrm>
            <a:off x="3908031" y="6990119"/>
            <a:ext cx="3111131" cy="1446550"/>
          </a:xfrm>
          <a:prstGeom prst="rect">
            <a:avLst/>
          </a:prstGeom>
          <a:noFill/>
        </p:spPr>
        <p:txBody>
          <a:bodyPr wrap="square" rtlCol="0">
            <a:spAutoFit/>
          </a:bodyPr>
          <a:lstStyle/>
          <a:p>
            <a:pPr algn="ctr"/>
            <a:r>
              <a:rPr lang="en-US" sz="2200" dirty="0"/>
              <a:t>This is pushing the sled with one foot while the other foot remains on the runner. </a:t>
            </a:r>
          </a:p>
        </p:txBody>
      </p:sp>
    </p:spTree>
    <p:extLst>
      <p:ext uri="{BB962C8B-B14F-4D97-AF65-F5344CB8AC3E}">
        <p14:creationId xmlns:p14="http://schemas.microsoft.com/office/powerpoint/2010/main" val="3953423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Rectangular Frames Ashley\PNG\Blue.png"/>
          <p:cNvPicPr>
            <a:picLocks noChangeAspect="1" noChangeArrowheads="1"/>
          </p:cNvPicPr>
          <p:nvPr/>
        </p:nvPicPr>
        <p:blipFill>
          <a:blip r:embed="rId2" cstate="print"/>
          <a:srcRect/>
          <a:stretch>
            <a:fillRect/>
          </a:stretch>
        </p:blipFill>
        <p:spPr bwMode="auto">
          <a:xfrm>
            <a:off x="177057" y="45721"/>
            <a:ext cx="7418295" cy="9966960"/>
          </a:xfrm>
          <a:prstGeom prst="rect">
            <a:avLst/>
          </a:prstGeom>
          <a:noFill/>
        </p:spPr>
      </p:pic>
      <p:sp>
        <p:nvSpPr>
          <p:cNvPr id="6" name="TextBox 5"/>
          <p:cNvSpPr txBox="1"/>
          <p:nvPr/>
        </p:nvSpPr>
        <p:spPr>
          <a:xfrm>
            <a:off x="1143000" y="1371600"/>
            <a:ext cx="5410200" cy="5939898"/>
          </a:xfrm>
          <a:prstGeom prst="rect">
            <a:avLst/>
          </a:prstGeom>
          <a:noFill/>
        </p:spPr>
        <p:txBody>
          <a:bodyPr wrap="square" lIns="91255" tIns="45626" rIns="91255" bIns="45626" rtlCol="0">
            <a:spAutoFit/>
          </a:bodyPr>
          <a:lstStyle/>
          <a:p>
            <a:pPr algn="ctr"/>
            <a:r>
              <a:rPr lang="en-US" sz="4000" u="sng" dirty="0">
                <a:latin typeface="KG What the Teacher Wants" pitchFamily="2" charset="0"/>
              </a:rPr>
              <a:t>Picture/Word/Fact </a:t>
            </a:r>
          </a:p>
          <a:p>
            <a:pPr algn="ctr"/>
            <a:r>
              <a:rPr lang="en-US" sz="4000" u="sng" dirty="0">
                <a:latin typeface="KG What the Teacher Wants" pitchFamily="2" charset="0"/>
              </a:rPr>
              <a:t>Card Match</a:t>
            </a:r>
          </a:p>
          <a:p>
            <a:pPr algn="ctr"/>
            <a:endParaRPr lang="en-US" u="sng" dirty="0">
              <a:latin typeface="KG What the Teacher Wants" pitchFamily="2" charset="0"/>
            </a:endParaRPr>
          </a:p>
          <a:p>
            <a:r>
              <a:rPr lang="en-US" sz="4000" dirty="0">
                <a:latin typeface="KG What the Teacher Wants" pitchFamily="2" charset="0"/>
              </a:rPr>
              <a:t>  1. Put all the cards face</a:t>
            </a:r>
          </a:p>
          <a:p>
            <a:r>
              <a:rPr lang="en-US" sz="4000" dirty="0">
                <a:latin typeface="KG What the Teacher Wants" pitchFamily="2" charset="0"/>
              </a:rPr>
              <a:t>    up on the table.</a:t>
            </a:r>
          </a:p>
          <a:p>
            <a:endParaRPr lang="en-US" sz="4000" dirty="0">
              <a:latin typeface="KG What the Teacher Wants" pitchFamily="2" charset="0"/>
            </a:endParaRPr>
          </a:p>
          <a:p>
            <a:r>
              <a:rPr lang="en-US" sz="4000" dirty="0">
                <a:latin typeface="KG What the Teacher Wants" pitchFamily="2" charset="0"/>
              </a:rPr>
              <a:t> 2. Match each picture  </a:t>
            </a:r>
          </a:p>
          <a:p>
            <a:r>
              <a:rPr lang="en-US" sz="4000" dirty="0">
                <a:latin typeface="KG What the Teacher Wants" pitchFamily="2" charset="0"/>
              </a:rPr>
              <a:t>    with the correct word</a:t>
            </a:r>
          </a:p>
          <a:p>
            <a:r>
              <a:rPr lang="en-US" sz="4000" dirty="0">
                <a:latin typeface="KG What the Teacher Wants" pitchFamily="2" charset="0"/>
              </a:rPr>
              <a:t>    or fact. </a:t>
            </a:r>
          </a:p>
          <a:p>
            <a:endParaRPr lang="en-US" sz="4000" dirty="0">
              <a:latin typeface="KG What the Teacher Wants" pitchFamily="2" charset="0"/>
            </a:endParaRPr>
          </a:p>
        </p:txBody>
      </p:sp>
      <p:pic>
        <p:nvPicPr>
          <p:cNvPr id="5" name="Picture 2" descr="MC900027333[1]"/>
          <p:cNvPicPr>
            <a:picLocks noChangeAspect="1" noChangeArrowheads="1"/>
          </p:cNvPicPr>
          <p:nvPr/>
        </p:nvPicPr>
        <p:blipFill>
          <a:blip r:embed="rId3" cstate="print"/>
          <a:srcRect/>
          <a:stretch>
            <a:fillRect/>
          </a:stretch>
        </p:blipFill>
        <p:spPr bwMode="auto">
          <a:xfrm>
            <a:off x="3590918" y="6800850"/>
            <a:ext cx="2419365" cy="2286000"/>
          </a:xfrm>
          <a:prstGeom prst="rect">
            <a:avLst/>
          </a:prstGeom>
          <a:noFill/>
          <a:ln w="9525">
            <a:noFill/>
            <a:miter lim="800000"/>
            <a:headEnd/>
            <a:tailEnd/>
          </a:ln>
        </p:spPr>
      </p:pic>
      <p:sp>
        <p:nvSpPr>
          <p:cNvPr id="7" name="Slide Number Placeholder 6"/>
          <p:cNvSpPr>
            <a:spLocks noGrp="1"/>
          </p:cNvSpPr>
          <p:nvPr>
            <p:ph type="sldNum" sz="quarter" idx="12"/>
          </p:nvPr>
        </p:nvSpPr>
        <p:spPr>
          <a:xfrm>
            <a:off x="5846562" y="9522883"/>
            <a:ext cx="1748790" cy="535517"/>
          </a:xfrm>
        </p:spPr>
        <p:txBody>
          <a:bodyPr/>
          <a:lstStyle/>
          <a:p>
            <a:fld id="{F1EDA1F7-F18F-4CC3-B3C3-2EC847FCEED8}" type="slidenum">
              <a:rPr lang="en-US" smtClean="0"/>
              <a:pPr/>
              <a:t>21</a:t>
            </a:fld>
            <a:endParaRPr lang="en-US" dirty="0"/>
          </a:p>
        </p:txBody>
      </p:sp>
    </p:spTree>
    <p:extLst>
      <p:ext uri="{BB962C8B-B14F-4D97-AF65-F5344CB8AC3E}">
        <p14:creationId xmlns:p14="http://schemas.microsoft.com/office/powerpoint/2010/main" val="115994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lene\Documents\Frames and Digital Papers\Rectangular Frames Ashley\PNG\Blackline.png"/>
          <p:cNvPicPr>
            <a:picLocks noChangeAspect="1" noChangeArrowheads="1"/>
          </p:cNvPicPr>
          <p:nvPr/>
        </p:nvPicPr>
        <p:blipFill>
          <a:blip r:embed="rId2" cstate="print"/>
          <a:srcRect/>
          <a:stretch>
            <a:fillRect/>
          </a:stretch>
        </p:blipFill>
        <p:spPr bwMode="auto">
          <a:xfrm>
            <a:off x="415257" y="365760"/>
            <a:ext cx="6941888" cy="9326880"/>
          </a:xfrm>
          <a:prstGeom prst="rect">
            <a:avLst/>
          </a:prstGeom>
          <a:noFill/>
        </p:spPr>
      </p:pic>
      <p:sp>
        <p:nvSpPr>
          <p:cNvPr id="5" name="TextBox 4"/>
          <p:cNvSpPr txBox="1"/>
          <p:nvPr/>
        </p:nvSpPr>
        <p:spPr>
          <a:xfrm>
            <a:off x="1181101" y="1439915"/>
            <a:ext cx="5410200" cy="5939898"/>
          </a:xfrm>
          <a:prstGeom prst="rect">
            <a:avLst/>
          </a:prstGeom>
          <a:noFill/>
        </p:spPr>
        <p:txBody>
          <a:bodyPr wrap="square" lIns="91255" tIns="45626" rIns="91255" bIns="45626" rtlCol="0">
            <a:spAutoFit/>
          </a:bodyPr>
          <a:lstStyle/>
          <a:p>
            <a:pPr algn="ctr"/>
            <a:r>
              <a:rPr lang="en-US" sz="4000" u="sng" dirty="0">
                <a:latin typeface="KG What the Teacher Wants" pitchFamily="2" charset="0"/>
              </a:rPr>
              <a:t>Picture/Word/Fact </a:t>
            </a:r>
          </a:p>
          <a:p>
            <a:pPr algn="ctr"/>
            <a:r>
              <a:rPr lang="en-US" sz="4000" u="sng" dirty="0">
                <a:latin typeface="KG What the Teacher Wants" pitchFamily="2" charset="0"/>
              </a:rPr>
              <a:t>Card Match</a:t>
            </a:r>
          </a:p>
          <a:p>
            <a:pPr algn="ctr"/>
            <a:endParaRPr lang="en-US" u="sng" dirty="0">
              <a:latin typeface="KG What the Teacher Wants" pitchFamily="2" charset="0"/>
            </a:endParaRPr>
          </a:p>
          <a:p>
            <a:r>
              <a:rPr lang="en-US" sz="4000" dirty="0">
                <a:latin typeface="KG What the Teacher Wants" pitchFamily="2" charset="0"/>
              </a:rPr>
              <a:t>  1. Put all the cards face</a:t>
            </a:r>
          </a:p>
          <a:p>
            <a:r>
              <a:rPr lang="en-US" sz="4000" dirty="0">
                <a:latin typeface="KG What the Teacher Wants" pitchFamily="2" charset="0"/>
              </a:rPr>
              <a:t>    up on the table.</a:t>
            </a:r>
          </a:p>
          <a:p>
            <a:endParaRPr lang="en-US" sz="4000" dirty="0">
              <a:latin typeface="KG What the Teacher Wants" pitchFamily="2" charset="0"/>
            </a:endParaRPr>
          </a:p>
          <a:p>
            <a:r>
              <a:rPr lang="en-US" sz="4000" dirty="0">
                <a:latin typeface="KG What the Teacher Wants" pitchFamily="2" charset="0"/>
              </a:rPr>
              <a:t> 2. Match each picture  </a:t>
            </a:r>
          </a:p>
          <a:p>
            <a:r>
              <a:rPr lang="en-US" sz="4000" dirty="0">
                <a:latin typeface="KG What the Teacher Wants" pitchFamily="2" charset="0"/>
              </a:rPr>
              <a:t>    with the correct word</a:t>
            </a:r>
          </a:p>
          <a:p>
            <a:r>
              <a:rPr lang="en-US" sz="4000" dirty="0">
                <a:latin typeface="KG What the Teacher Wants" pitchFamily="2" charset="0"/>
              </a:rPr>
              <a:t>    or fact. </a:t>
            </a:r>
          </a:p>
          <a:p>
            <a:endParaRPr lang="en-US" sz="4000" dirty="0">
              <a:latin typeface="KG What the Teacher Wants" pitchFamily="2" charset="0"/>
            </a:endParaRPr>
          </a:p>
        </p:txBody>
      </p:sp>
      <p:sp>
        <p:nvSpPr>
          <p:cNvPr id="7" name="Slide Number Placeholder 6"/>
          <p:cNvSpPr>
            <a:spLocks noGrp="1"/>
          </p:cNvSpPr>
          <p:nvPr>
            <p:ph type="sldNum" sz="quarter" idx="12"/>
          </p:nvPr>
        </p:nvSpPr>
        <p:spPr/>
        <p:txBody>
          <a:bodyPr/>
          <a:lstStyle/>
          <a:p>
            <a:fld id="{F1EDA1F7-F18F-4CC3-B3C3-2EC847FCEED8}" type="slidenum">
              <a:rPr lang="en-US" smtClean="0"/>
              <a:pPr/>
              <a:t>22</a:t>
            </a:fld>
            <a:endParaRPr lang="en-US"/>
          </a:p>
        </p:txBody>
      </p:sp>
      <p:pic>
        <p:nvPicPr>
          <p:cNvPr id="8" name="Picture 2" descr="MC900027333[1]"/>
          <p:cNvPicPr>
            <a:picLocks noChangeAspect="1" noChangeArrowheads="1"/>
          </p:cNvPicPr>
          <p:nvPr/>
        </p:nvPicPr>
        <p:blipFill>
          <a:blip r:embed="rId3" cstate="print">
            <a:grayscl/>
          </a:blip>
          <a:srcRect/>
          <a:stretch>
            <a:fillRect/>
          </a:stretch>
        </p:blipFill>
        <p:spPr bwMode="auto">
          <a:xfrm>
            <a:off x="3210039" y="7379813"/>
            <a:ext cx="1741941" cy="1645920"/>
          </a:xfrm>
          <a:prstGeom prst="rect">
            <a:avLst/>
          </a:prstGeom>
          <a:noFill/>
          <a:ln w="9525">
            <a:noFill/>
            <a:miter lim="800000"/>
            <a:headEnd/>
            <a:tailEnd/>
          </a:ln>
        </p:spPr>
      </p:pic>
      <p:pic>
        <p:nvPicPr>
          <p:cNvPr id="6" name="Picture 2" descr="C:\Users\Arlene\Documents\Frames and Digital Papers\Ashley Doodles Bubbly Borders and More\White Filled\Ashley4.png"/>
          <p:cNvPicPr>
            <a:picLocks noChangeAspect="1" noChangeArrowheads="1"/>
          </p:cNvPicPr>
          <p:nvPr/>
        </p:nvPicPr>
        <p:blipFill>
          <a:blip r:embed="rId4" cstate="print"/>
          <a:srcRect/>
          <a:stretch>
            <a:fillRect/>
          </a:stretch>
        </p:blipFill>
        <p:spPr bwMode="auto">
          <a:xfrm>
            <a:off x="5" y="0"/>
            <a:ext cx="7772395" cy="10058400"/>
          </a:xfrm>
          <a:prstGeom prst="rect">
            <a:avLst/>
          </a:prstGeom>
          <a:noFill/>
        </p:spPr>
      </p:pic>
      <p:sp>
        <p:nvSpPr>
          <p:cNvPr id="9" name="TextBox 8"/>
          <p:cNvSpPr txBox="1"/>
          <p:nvPr/>
        </p:nvSpPr>
        <p:spPr>
          <a:xfrm>
            <a:off x="381000" y="381000"/>
            <a:ext cx="6934200" cy="8002191"/>
          </a:xfrm>
          <a:prstGeom prst="rect">
            <a:avLst/>
          </a:prstGeom>
          <a:noFill/>
        </p:spPr>
        <p:txBody>
          <a:bodyPr wrap="square" rtlCol="0">
            <a:spAutoFit/>
          </a:bodyPr>
          <a:lstStyle/>
          <a:p>
            <a:r>
              <a:rPr lang="en-US" sz="1600" u="sng" dirty="0">
                <a:latin typeface="Arial" pitchFamily="34" charset="0"/>
                <a:cs typeface="Arial" pitchFamily="34" charset="0"/>
              </a:rPr>
              <a:t>Racers’ Bios:</a:t>
            </a:r>
          </a:p>
          <a:p>
            <a:r>
              <a:rPr lang="en-US" sz="1600" dirty="0">
                <a:latin typeface="Arial" pitchFamily="34" charset="0"/>
                <a:cs typeface="Arial" pitchFamily="34" charset="0"/>
              </a:rPr>
              <a:t>There are 18 Racers’ Bios included in this packet. Each bio was submitted by the racer. There are several different activity you can do:</a:t>
            </a:r>
          </a:p>
          <a:p>
            <a:pPr marL="285750" indent="-285750">
              <a:buFont typeface="Arial" panose="020B0604020202020204" pitchFamily="34" charset="0"/>
              <a:buChar char="•"/>
            </a:pPr>
            <a:r>
              <a:rPr lang="en-US" sz="1600" dirty="0">
                <a:latin typeface="Arial" pitchFamily="34" charset="0"/>
                <a:cs typeface="Arial" pitchFamily="34" charset="0"/>
              </a:rPr>
              <a:t>You can give out individual bios to individual or pairs of students. Each individual or pair can report on their racer before the race.  They can make a poster about their racer including a map if where they are from or other pertinent info.</a:t>
            </a:r>
          </a:p>
          <a:p>
            <a:pPr marL="285750" indent="-285750">
              <a:buFont typeface="Arial" panose="020B0604020202020204" pitchFamily="34" charset="0"/>
              <a:buChar char="•"/>
            </a:pPr>
            <a:r>
              <a:rPr lang="en-US" sz="1600" dirty="0">
                <a:latin typeface="Arial" pitchFamily="34" charset="0"/>
                <a:cs typeface="Arial" pitchFamily="34" charset="0"/>
              </a:rPr>
              <a:t>Then you can make a class book of all the bios so students can read during literacy or reading time.</a:t>
            </a:r>
          </a:p>
          <a:p>
            <a:pPr marL="285750" indent="-285750">
              <a:buFont typeface="Arial" panose="020B0604020202020204" pitchFamily="34" charset="0"/>
              <a:buChar char="•"/>
            </a:pPr>
            <a:r>
              <a:rPr lang="en-US" sz="1600" dirty="0">
                <a:latin typeface="Arial" pitchFamily="34" charset="0"/>
                <a:cs typeface="Arial" pitchFamily="34" charset="0"/>
              </a:rPr>
              <a:t>You can make a shared reading book and read different bios on days leading up to the race.</a:t>
            </a:r>
          </a:p>
          <a:p>
            <a:endParaRPr lang="en-US" sz="1600" u="sng" dirty="0">
              <a:latin typeface="Arial" pitchFamily="34" charset="0"/>
              <a:cs typeface="Arial" pitchFamily="34" charset="0"/>
            </a:endParaRPr>
          </a:p>
          <a:p>
            <a:r>
              <a:rPr lang="en-US" sz="1600" u="sng" dirty="0">
                <a:latin typeface="Arial" pitchFamily="34" charset="0"/>
                <a:cs typeface="Arial" pitchFamily="34" charset="0"/>
              </a:rPr>
              <a:t>Materials:</a:t>
            </a:r>
          </a:p>
          <a:p>
            <a:pPr>
              <a:buFont typeface="Arial" pitchFamily="34" charset="0"/>
              <a:buChar char="•"/>
            </a:pPr>
            <a:r>
              <a:rPr lang="en-US" sz="1600" dirty="0">
                <a:latin typeface="Arial" pitchFamily="34" charset="0"/>
                <a:cs typeface="Arial" pitchFamily="34" charset="0"/>
              </a:rPr>
              <a:t>Make copies of the bios</a:t>
            </a:r>
          </a:p>
          <a:p>
            <a:pPr>
              <a:buFont typeface="Arial" pitchFamily="34" charset="0"/>
              <a:buChar char="•"/>
            </a:pPr>
            <a:r>
              <a:rPr lang="en-US" sz="1600" dirty="0">
                <a:latin typeface="Arial" pitchFamily="34" charset="0"/>
                <a:cs typeface="Arial" pitchFamily="34" charset="0"/>
              </a:rPr>
              <a:t>Laminate and cut</a:t>
            </a:r>
          </a:p>
          <a:p>
            <a:endParaRPr lang="en-US" sz="1600" u="sng" dirty="0">
              <a:latin typeface="Arial" pitchFamily="34" charset="0"/>
              <a:cs typeface="Arial" pitchFamily="34" charset="0"/>
            </a:endParaRPr>
          </a:p>
          <a:p>
            <a:r>
              <a:rPr lang="en-US" sz="1600" u="sng" dirty="0">
                <a:latin typeface="Arial" pitchFamily="34" charset="0"/>
                <a:cs typeface="Arial" pitchFamily="34" charset="0"/>
              </a:rPr>
              <a:t>Activities for the Bios:</a:t>
            </a:r>
          </a:p>
          <a:p>
            <a:r>
              <a:rPr lang="en-US" sz="1600" dirty="0">
                <a:latin typeface="Arial" pitchFamily="34" charset="0"/>
                <a:cs typeface="Arial" pitchFamily="34" charset="0"/>
              </a:rPr>
              <a:t>Introduce the Character Traits Information Chart. Brainstorm traits the students think fit a sled dog race or musher. Students can fill in the graphic organizer. Then they can find proof to support that character trait.</a:t>
            </a:r>
          </a:p>
          <a:p>
            <a:endParaRPr lang="en-US" sz="1600" dirty="0">
              <a:latin typeface="Arial" pitchFamily="34" charset="0"/>
              <a:cs typeface="Arial" pitchFamily="34" charset="0"/>
            </a:endParaRPr>
          </a:p>
          <a:p>
            <a:r>
              <a:rPr lang="en-US" sz="1600" u="sng" dirty="0">
                <a:latin typeface="Arial" pitchFamily="34" charset="0"/>
                <a:cs typeface="Arial" pitchFamily="34" charset="0"/>
              </a:rPr>
              <a:t>Adjective Web:</a:t>
            </a:r>
          </a:p>
          <a:p>
            <a:r>
              <a:rPr lang="en-US" sz="1600" dirty="0">
                <a:latin typeface="Arial" pitchFamily="34" charset="0"/>
                <a:cs typeface="Arial" pitchFamily="34" charset="0"/>
              </a:rPr>
              <a:t>Students will write 5 adjectives that describe a sled dog racer.</a:t>
            </a:r>
          </a:p>
          <a:p>
            <a:endParaRPr lang="en-US" sz="1600" dirty="0">
              <a:latin typeface="Arial" pitchFamily="34" charset="0"/>
              <a:cs typeface="Arial" pitchFamily="34" charset="0"/>
            </a:endParaRPr>
          </a:p>
          <a:p>
            <a:r>
              <a:rPr lang="en-US" sz="1600" u="sng" dirty="0">
                <a:latin typeface="Arial" pitchFamily="34" charset="0"/>
                <a:cs typeface="Arial" pitchFamily="34" charset="0"/>
              </a:rPr>
              <a:t>Materials:</a:t>
            </a:r>
          </a:p>
          <a:p>
            <a:pPr marL="285750" indent="-285750">
              <a:buFont typeface="Arial" panose="020B0604020202020204" pitchFamily="34" charset="0"/>
              <a:buChar char="•"/>
            </a:pPr>
            <a:r>
              <a:rPr lang="en-US" sz="1600" dirty="0">
                <a:latin typeface="Arial" pitchFamily="34" charset="0"/>
                <a:cs typeface="Arial" pitchFamily="34" charset="0"/>
              </a:rPr>
              <a:t>Make a copy of the Character Traits Information Chart</a:t>
            </a:r>
          </a:p>
          <a:p>
            <a:pPr marL="285750" indent="-285750">
              <a:buFont typeface="Arial" panose="020B0604020202020204" pitchFamily="34" charset="0"/>
              <a:buChar char="•"/>
            </a:pPr>
            <a:r>
              <a:rPr lang="en-US" sz="1600" dirty="0">
                <a:latin typeface="Arial" pitchFamily="34" charset="0"/>
                <a:cs typeface="Arial" pitchFamily="34" charset="0"/>
              </a:rPr>
              <a:t>Make copies of the Character Traits Graphic Organizer</a:t>
            </a:r>
          </a:p>
          <a:p>
            <a:pPr marL="285750" indent="-285750">
              <a:buFont typeface="Arial" panose="020B0604020202020204" pitchFamily="34" charset="0"/>
              <a:buChar char="•"/>
            </a:pPr>
            <a:r>
              <a:rPr lang="en-US" sz="1600" dirty="0">
                <a:latin typeface="Arial" pitchFamily="34" charset="0"/>
                <a:cs typeface="Arial" pitchFamily="34" charset="0"/>
              </a:rPr>
              <a:t>Make a copy of the Adjectives Information Chart</a:t>
            </a:r>
          </a:p>
          <a:p>
            <a:pPr marL="285750" indent="-285750">
              <a:buFont typeface="Arial" panose="020B0604020202020204" pitchFamily="34" charset="0"/>
              <a:buChar char="•"/>
            </a:pPr>
            <a:r>
              <a:rPr lang="en-US" sz="1600" dirty="0">
                <a:latin typeface="Arial" pitchFamily="34" charset="0"/>
                <a:cs typeface="Arial" pitchFamily="34" charset="0"/>
              </a:rPr>
              <a:t>Make copies of the Adjective Word Web</a:t>
            </a:r>
          </a:p>
          <a:p>
            <a:endParaRPr lang="en-US" sz="1600" dirty="0">
              <a:latin typeface="Arial" pitchFamily="34" charset="0"/>
              <a:cs typeface="Arial" pitchFamily="34" charset="0"/>
            </a:endParaRPr>
          </a:p>
          <a:p>
            <a:endParaRPr lang="en-US" sz="1800" dirty="0">
              <a:latin typeface="Arial" pitchFamily="34" charset="0"/>
              <a:cs typeface="Arial" pitchFamily="34" charset="0"/>
            </a:endParaRPr>
          </a:p>
        </p:txBody>
      </p:sp>
    </p:spTree>
    <p:extLst>
      <p:ext uri="{BB962C8B-B14F-4D97-AF65-F5344CB8AC3E}">
        <p14:creationId xmlns:p14="http://schemas.microsoft.com/office/powerpoint/2010/main" val="3466611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0" y="0"/>
            <a:ext cx="7772395" cy="10058400"/>
          </a:xfrm>
          <a:prstGeom prst="rect">
            <a:avLst/>
          </a:prstGeom>
          <a:noFill/>
        </p:spPr>
      </p:pic>
      <p:sp>
        <p:nvSpPr>
          <p:cNvPr id="4" name="Slide Number Placeholder 3"/>
          <p:cNvSpPr>
            <a:spLocks noGrp="1"/>
          </p:cNvSpPr>
          <p:nvPr>
            <p:ph type="sldNum" sz="quarter" idx="12"/>
          </p:nvPr>
        </p:nvSpPr>
        <p:spPr/>
        <p:txBody>
          <a:bodyPr/>
          <a:lstStyle/>
          <a:p>
            <a:fld id="{BCE3E67B-1E32-417E-979A-3D195BCC4360}" type="slidenum">
              <a:rPr lang="en-US" smtClean="0"/>
              <a:t>23</a:t>
            </a:fld>
            <a:endParaRPr lang="en-US"/>
          </a:p>
        </p:txBody>
      </p:sp>
      <p:sp>
        <p:nvSpPr>
          <p:cNvPr id="9" name="Rectangle 8"/>
          <p:cNvSpPr/>
          <p:nvPr/>
        </p:nvSpPr>
        <p:spPr>
          <a:xfrm>
            <a:off x="1064525" y="736979"/>
            <a:ext cx="6275387" cy="3796424"/>
          </a:xfrm>
          <a:prstGeom prst="rect">
            <a:avLst/>
          </a:prstGeom>
        </p:spPr>
        <p:txBody>
          <a:bodyPr wrap="square">
            <a:spAutoFit/>
          </a:bodyPr>
          <a:lstStyle/>
          <a:p>
            <a:pPr algn="l"/>
            <a:r>
              <a:rPr lang="en-US" b="1" dirty="0">
                <a:solidFill>
                  <a:srgbClr val="2F2F2F"/>
                </a:solidFill>
                <a:latin typeface="franklin-gothic-urw"/>
              </a:rPr>
              <a:t>#1 -</a:t>
            </a:r>
            <a:r>
              <a:rPr lang="en-US" b="1" i="0" dirty="0">
                <a:solidFill>
                  <a:srgbClr val="2F2F2F"/>
                </a:solidFill>
                <a:effectLst/>
                <a:latin typeface="franklin-gothic-urw"/>
              </a:rPr>
              <a:t>Michael </a:t>
            </a:r>
            <a:r>
              <a:rPr lang="en-US" b="1" i="0" dirty="0" err="1">
                <a:solidFill>
                  <a:srgbClr val="2F2F2F"/>
                </a:solidFill>
                <a:effectLst/>
                <a:latin typeface="franklin-gothic-urw"/>
              </a:rPr>
              <a:t>Tetzner</a:t>
            </a:r>
            <a:r>
              <a:rPr lang="en-US" b="1" i="0" dirty="0">
                <a:solidFill>
                  <a:srgbClr val="2F2F2F"/>
                </a:solidFill>
                <a:effectLst/>
                <a:latin typeface="franklin-gothic-urw"/>
              </a:rPr>
              <a:t> from Burg, Germany.</a:t>
            </a:r>
            <a:br>
              <a:rPr lang="en-US" b="1" i="0" dirty="0">
                <a:solidFill>
                  <a:srgbClr val="2F2F2F"/>
                </a:solidFill>
                <a:effectLst/>
                <a:latin typeface="franklin-gothic-urw"/>
              </a:rPr>
            </a:br>
            <a:r>
              <a:rPr lang="en-US" b="1" i="0" dirty="0">
                <a:solidFill>
                  <a:srgbClr val="2F2F2F"/>
                </a:solidFill>
                <a:effectLst/>
                <a:latin typeface="franklin-gothic-urw"/>
              </a:rPr>
              <a:t>Age 58.</a:t>
            </a:r>
            <a:endParaRPr lang="en-US" b="0" i="0" dirty="0">
              <a:solidFill>
                <a:srgbClr val="2F2F2F"/>
              </a:solidFill>
              <a:effectLst/>
              <a:latin typeface="franklin-gothic-urw"/>
            </a:endParaRPr>
          </a:p>
          <a:p>
            <a:pPr algn="l"/>
            <a:r>
              <a:rPr lang="en-US" b="0" i="0" dirty="0">
                <a:solidFill>
                  <a:srgbClr val="2F2F2F"/>
                </a:solidFill>
                <a:effectLst/>
                <a:latin typeface="franklin-gothic-urw"/>
              </a:rPr>
              <a:t>Michael’s </a:t>
            </a:r>
            <a:r>
              <a:rPr lang="en-US" b="0" i="0" dirty="0" err="1">
                <a:solidFill>
                  <a:srgbClr val="2F2F2F"/>
                </a:solidFill>
                <a:effectLst/>
                <a:latin typeface="franklin-gothic-urw"/>
              </a:rPr>
              <a:t>homebase</a:t>
            </a:r>
            <a:r>
              <a:rPr lang="en-US" b="0" i="0" dirty="0">
                <a:solidFill>
                  <a:srgbClr val="2F2F2F"/>
                </a:solidFill>
                <a:effectLst/>
                <a:latin typeface="franklin-gothic-urw"/>
              </a:rPr>
              <a:t> is a farm in Burg, Schleswig-Holstein in northern Germany where he has a 60-dog kennel. He began mushing in 1987 after watching a sled dog race in Germany, then started running Siberian Huskies and he’s been racing dogs all over the world since. Michael placed third overall in the 2023 Fur </a:t>
            </a:r>
            <a:r>
              <a:rPr lang="en-US" b="0" i="0" dirty="0" err="1">
                <a:solidFill>
                  <a:srgbClr val="2F2F2F"/>
                </a:solidFill>
                <a:effectLst/>
                <a:latin typeface="franklin-gothic-urw"/>
              </a:rPr>
              <a:t>Rondy</a:t>
            </a:r>
            <a:r>
              <a:rPr lang="en-US" b="0" i="0" dirty="0">
                <a:solidFill>
                  <a:srgbClr val="2F2F2F"/>
                </a:solidFill>
                <a:effectLst/>
                <a:latin typeface="franklin-gothic-urw"/>
              </a:rPr>
              <a:t> Open World Championships and got an award for the best dog care. His daughter Leonie will be competing in her first Stage Stop this year.</a:t>
            </a:r>
          </a:p>
          <a:p>
            <a:endParaRPr lang="en-US" b="0" i="0" dirty="0">
              <a:solidFill>
                <a:srgbClr val="2F2F2F"/>
              </a:solidFill>
              <a:effectLst/>
              <a:latin typeface="franklin-gothic-urw"/>
            </a:endParaRPr>
          </a:p>
        </p:txBody>
      </p:sp>
      <p:pic>
        <p:nvPicPr>
          <p:cNvPr id="5" name="Picture 4">
            <a:extLst>
              <a:ext uri="{FF2B5EF4-FFF2-40B4-BE49-F238E27FC236}">
                <a16:creationId xmlns:a16="http://schemas.microsoft.com/office/drawing/2014/main" id="{38E3AFF1-8078-485D-A316-DBCEE9B415B4}"/>
              </a:ext>
            </a:extLst>
          </p:cNvPr>
          <p:cNvPicPr>
            <a:picLocks noChangeAspect="1"/>
          </p:cNvPicPr>
          <p:nvPr/>
        </p:nvPicPr>
        <p:blipFill>
          <a:blip r:embed="rId3"/>
          <a:stretch>
            <a:fillRect/>
          </a:stretch>
        </p:blipFill>
        <p:spPr>
          <a:xfrm>
            <a:off x="2126625" y="4533403"/>
            <a:ext cx="3619686" cy="4369025"/>
          </a:xfrm>
          <a:prstGeom prst="rect">
            <a:avLst/>
          </a:prstGeom>
        </p:spPr>
      </p:pic>
    </p:spTree>
    <p:extLst>
      <p:ext uri="{BB962C8B-B14F-4D97-AF65-F5344CB8AC3E}">
        <p14:creationId xmlns:p14="http://schemas.microsoft.com/office/powerpoint/2010/main" val="1589095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2"/>
          <p:cNvSpPr/>
          <p:nvPr/>
        </p:nvSpPr>
        <p:spPr>
          <a:xfrm>
            <a:off x="556054" y="1207848"/>
            <a:ext cx="6981567" cy="3170099"/>
          </a:xfrm>
          <a:prstGeom prst="rect">
            <a:avLst/>
          </a:prstGeom>
        </p:spPr>
        <p:txBody>
          <a:bodyPr wrap="square">
            <a:spAutoFit/>
          </a:bodyPr>
          <a:lstStyle/>
          <a:p>
            <a:r>
              <a:rPr lang="en-US" sz="2000" b="1" i="0" dirty="0">
                <a:solidFill>
                  <a:srgbClr val="2F2F2F"/>
                </a:solidFill>
                <a:effectLst/>
                <a:latin typeface="franklin-gothic-urw"/>
              </a:rPr>
              <a:t>#2-Austin Forney from Leadville, Colorado.</a:t>
            </a:r>
            <a:br>
              <a:rPr lang="en-US" sz="2000" b="1" i="0" dirty="0">
                <a:solidFill>
                  <a:srgbClr val="2F2F2F"/>
                </a:solidFill>
                <a:effectLst/>
                <a:latin typeface="franklin-gothic-urw"/>
              </a:rPr>
            </a:br>
            <a:r>
              <a:rPr lang="en-US" sz="2000" b="1" i="0" dirty="0">
                <a:solidFill>
                  <a:srgbClr val="2F2F2F"/>
                </a:solidFill>
                <a:effectLst/>
                <a:latin typeface="franklin-gothic-urw"/>
              </a:rPr>
              <a:t>Age 43.</a:t>
            </a:r>
            <a:br>
              <a:rPr lang="en-US" sz="2000" b="1" i="0" dirty="0">
                <a:solidFill>
                  <a:srgbClr val="2F2F2F"/>
                </a:solidFill>
                <a:effectLst/>
                <a:latin typeface="franklin-gothic-urw"/>
              </a:rPr>
            </a:br>
            <a:r>
              <a:rPr lang="en-US" sz="2000" b="0" i="0" dirty="0">
                <a:solidFill>
                  <a:srgbClr val="2F2F2F"/>
                </a:solidFill>
                <a:effectLst/>
                <a:latin typeface="franklin-gothic-urw"/>
              </a:rPr>
              <a:t>A 9-time Pedigree Stage Stop Race finisher, Austin comes from a sixth-generation line of cattle ranchers in the Sandhills of western Nebraska. He lives and trains in Leadville, Colorado elevation 10,152 ft. Austin says he and his handlers are “excited to spend another year in Wyoming with all of the amazing people and dogs of the Pedigree Stage Stop Race” and thanks his family and friends for their continued love and support. “See you in Jackson!!!”</a:t>
            </a:r>
            <a:endParaRPr lang="en-US" sz="2400" b="1" dirty="0"/>
          </a:p>
        </p:txBody>
      </p:sp>
      <p:sp>
        <p:nvSpPr>
          <p:cNvPr id="4" name="Slide Number Placeholder 3"/>
          <p:cNvSpPr>
            <a:spLocks noGrp="1"/>
          </p:cNvSpPr>
          <p:nvPr>
            <p:ph type="sldNum" sz="quarter" idx="12"/>
          </p:nvPr>
        </p:nvSpPr>
        <p:spPr/>
        <p:txBody>
          <a:bodyPr/>
          <a:lstStyle/>
          <a:p>
            <a:fld id="{BCE3E67B-1E32-417E-979A-3D195BCC4360}" type="slidenum">
              <a:rPr lang="en-US" smtClean="0"/>
              <a:t>24</a:t>
            </a:fld>
            <a:endParaRPr lang="en-US"/>
          </a:p>
        </p:txBody>
      </p:sp>
      <p:pic>
        <p:nvPicPr>
          <p:cNvPr id="6" name="Picture 5">
            <a:extLst>
              <a:ext uri="{FF2B5EF4-FFF2-40B4-BE49-F238E27FC236}">
                <a16:creationId xmlns:a16="http://schemas.microsoft.com/office/drawing/2014/main" id="{FE4BBAA1-7AC5-4A60-99DF-DB1D3B1E5C1C}"/>
              </a:ext>
            </a:extLst>
          </p:cNvPr>
          <p:cNvPicPr>
            <a:picLocks noChangeAspect="1"/>
          </p:cNvPicPr>
          <p:nvPr/>
        </p:nvPicPr>
        <p:blipFill>
          <a:blip r:embed="rId3"/>
          <a:stretch>
            <a:fillRect/>
          </a:stretch>
        </p:blipFill>
        <p:spPr>
          <a:xfrm>
            <a:off x="1495302" y="4377947"/>
            <a:ext cx="4781796" cy="4991357"/>
          </a:xfrm>
          <a:prstGeom prst="rect">
            <a:avLst/>
          </a:prstGeom>
        </p:spPr>
      </p:pic>
    </p:spTree>
    <p:extLst>
      <p:ext uri="{BB962C8B-B14F-4D97-AF65-F5344CB8AC3E}">
        <p14:creationId xmlns:p14="http://schemas.microsoft.com/office/powerpoint/2010/main" val="3567031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2"/>
          <p:cNvSpPr/>
          <p:nvPr/>
        </p:nvSpPr>
        <p:spPr>
          <a:xfrm>
            <a:off x="556052" y="798228"/>
            <a:ext cx="6895069" cy="2862322"/>
          </a:xfrm>
          <a:prstGeom prst="rect">
            <a:avLst/>
          </a:prstGeom>
        </p:spPr>
        <p:txBody>
          <a:bodyPr wrap="square">
            <a:spAutoFit/>
          </a:bodyPr>
          <a:lstStyle/>
          <a:p>
            <a:r>
              <a:rPr lang="en-US" sz="2000" b="1" dirty="0">
                <a:solidFill>
                  <a:srgbClr val="2F2F2F"/>
                </a:solidFill>
                <a:latin typeface="franklin-gothic-urw"/>
              </a:rPr>
              <a:t>#3-</a:t>
            </a:r>
            <a:r>
              <a:rPr lang="en-US" sz="2000" b="1" i="0" dirty="0">
                <a:solidFill>
                  <a:srgbClr val="2F2F2F"/>
                </a:solidFill>
                <a:effectLst/>
                <a:latin typeface="franklin-gothic-urw"/>
              </a:rPr>
              <a:t>Chris Adkins from Canyon Creek, Montana.</a:t>
            </a:r>
            <a:br>
              <a:rPr lang="en-US" sz="2000" b="1" i="0" dirty="0">
                <a:solidFill>
                  <a:srgbClr val="2F2F2F"/>
                </a:solidFill>
                <a:effectLst/>
                <a:latin typeface="franklin-gothic-urw"/>
              </a:rPr>
            </a:br>
            <a:r>
              <a:rPr lang="en-US" sz="2000" b="1" i="0" dirty="0">
                <a:solidFill>
                  <a:srgbClr val="2F2F2F"/>
                </a:solidFill>
                <a:effectLst/>
                <a:latin typeface="franklin-gothic-urw"/>
              </a:rPr>
              <a:t>Age 56.</a:t>
            </a:r>
            <a:br>
              <a:rPr lang="en-US" sz="2000" dirty="0"/>
            </a:br>
            <a:r>
              <a:rPr lang="en-US" sz="2000" b="0" i="0" dirty="0">
                <a:solidFill>
                  <a:srgbClr val="2F2F2F"/>
                </a:solidFill>
                <a:effectLst/>
                <a:latin typeface="franklin-gothic-urw"/>
              </a:rPr>
              <a:t>Chris grew up running dogs and ran his first distance race, the Race To The Sky 500, at the age of 21. He entered the Stage Stop in 2010 as a training run for the Iditarod and fell in love with the trails of Wyoming. Chris and his wife Shannon, with the help of the kids, operate Mo Betta Sled Dog Racing, a 50-plus dog kennel in Sand Coulee, Montana. This will be Chris’ eleventh Stage Stop. “Apparently, I just can’t get enough of it!”</a:t>
            </a:r>
            <a:endParaRPr lang="en-US" sz="2800" b="1" dirty="0"/>
          </a:p>
        </p:txBody>
      </p:sp>
      <p:sp>
        <p:nvSpPr>
          <p:cNvPr id="4" name="Slide Number Placeholder 3"/>
          <p:cNvSpPr>
            <a:spLocks noGrp="1"/>
          </p:cNvSpPr>
          <p:nvPr>
            <p:ph type="sldNum" sz="quarter" idx="12"/>
          </p:nvPr>
        </p:nvSpPr>
        <p:spPr/>
        <p:txBody>
          <a:bodyPr/>
          <a:lstStyle/>
          <a:p>
            <a:fld id="{BCE3E67B-1E32-417E-979A-3D195BCC4360}" type="slidenum">
              <a:rPr lang="en-US" smtClean="0"/>
              <a:t>25</a:t>
            </a:fld>
            <a:endParaRPr lang="en-US"/>
          </a:p>
        </p:txBody>
      </p:sp>
      <p:pic>
        <p:nvPicPr>
          <p:cNvPr id="7" name="Picture 6">
            <a:extLst>
              <a:ext uri="{FF2B5EF4-FFF2-40B4-BE49-F238E27FC236}">
                <a16:creationId xmlns:a16="http://schemas.microsoft.com/office/drawing/2014/main" id="{47788F00-5821-427C-918A-2062FA812249}"/>
              </a:ext>
            </a:extLst>
          </p:cNvPr>
          <p:cNvPicPr>
            <a:picLocks noChangeAspect="1"/>
          </p:cNvPicPr>
          <p:nvPr/>
        </p:nvPicPr>
        <p:blipFill>
          <a:blip r:embed="rId3"/>
          <a:stretch>
            <a:fillRect/>
          </a:stretch>
        </p:blipFill>
        <p:spPr>
          <a:xfrm>
            <a:off x="1523878" y="3907016"/>
            <a:ext cx="4724643" cy="5169166"/>
          </a:xfrm>
          <a:prstGeom prst="rect">
            <a:avLst/>
          </a:prstGeom>
        </p:spPr>
      </p:pic>
    </p:spTree>
    <p:extLst>
      <p:ext uri="{BB962C8B-B14F-4D97-AF65-F5344CB8AC3E}">
        <p14:creationId xmlns:p14="http://schemas.microsoft.com/office/powerpoint/2010/main" val="4230379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2"/>
          <p:cNvSpPr/>
          <p:nvPr/>
        </p:nvSpPr>
        <p:spPr>
          <a:xfrm>
            <a:off x="500452" y="1150009"/>
            <a:ext cx="6771503" cy="3170099"/>
          </a:xfrm>
          <a:prstGeom prst="rect">
            <a:avLst/>
          </a:prstGeom>
        </p:spPr>
        <p:txBody>
          <a:bodyPr wrap="square">
            <a:spAutoFit/>
          </a:bodyPr>
          <a:lstStyle/>
          <a:p>
            <a:r>
              <a:rPr lang="en-US" sz="2000" b="1" dirty="0">
                <a:solidFill>
                  <a:srgbClr val="2F2F2F"/>
                </a:solidFill>
                <a:latin typeface="franklin-gothic-urw"/>
              </a:rPr>
              <a:t>#4-</a:t>
            </a:r>
            <a:r>
              <a:rPr lang="en-US" sz="2000" b="1" i="0" dirty="0">
                <a:solidFill>
                  <a:srgbClr val="2F2F2F"/>
                </a:solidFill>
                <a:effectLst/>
                <a:latin typeface="franklin-gothic-urw"/>
              </a:rPr>
              <a:t>Mike </a:t>
            </a:r>
            <a:r>
              <a:rPr lang="en-US" sz="2000" b="1" i="0" dirty="0" err="1">
                <a:solidFill>
                  <a:srgbClr val="2F2F2F"/>
                </a:solidFill>
                <a:effectLst/>
                <a:latin typeface="franklin-gothic-urw"/>
              </a:rPr>
              <a:t>Bestgen</a:t>
            </a:r>
            <a:r>
              <a:rPr lang="en-US" sz="2000" b="1" i="0" dirty="0">
                <a:solidFill>
                  <a:srgbClr val="2F2F2F"/>
                </a:solidFill>
                <a:effectLst/>
                <a:latin typeface="franklin-gothic-urw"/>
              </a:rPr>
              <a:t> from St. Cloud, Minnesota.</a:t>
            </a:r>
            <a:br>
              <a:rPr lang="en-US" sz="2000" b="1" i="0" dirty="0">
                <a:solidFill>
                  <a:srgbClr val="2F2F2F"/>
                </a:solidFill>
                <a:effectLst/>
                <a:latin typeface="franklin-gothic-urw"/>
              </a:rPr>
            </a:br>
            <a:r>
              <a:rPr lang="en-US" sz="2000" b="1" i="0" dirty="0">
                <a:solidFill>
                  <a:srgbClr val="2F2F2F"/>
                </a:solidFill>
                <a:effectLst/>
                <a:latin typeface="franklin-gothic-urw"/>
              </a:rPr>
              <a:t>Age 66.</a:t>
            </a:r>
            <a:br>
              <a:rPr lang="en-US" sz="2000" b="1" i="0" dirty="0">
                <a:solidFill>
                  <a:srgbClr val="2F2F2F"/>
                </a:solidFill>
                <a:effectLst/>
                <a:latin typeface="franklin-gothic-urw"/>
              </a:rPr>
            </a:br>
            <a:r>
              <a:rPr lang="en-US" sz="2000" b="0" i="0" dirty="0">
                <a:solidFill>
                  <a:srgbClr val="2F2F2F"/>
                </a:solidFill>
                <a:effectLst/>
                <a:latin typeface="franklin-gothic-urw"/>
              </a:rPr>
              <a:t>Mike has been running dogs since 1999, mostly in the Midwest, and in marathon and mid distance races. He’s a three-time winner of the </a:t>
            </a:r>
            <a:r>
              <a:rPr lang="en-US" sz="2000" b="0" i="0" dirty="0" err="1">
                <a:solidFill>
                  <a:srgbClr val="2F2F2F"/>
                </a:solidFill>
                <a:effectLst/>
                <a:latin typeface="franklin-gothic-urw"/>
              </a:rPr>
              <a:t>WolfTrack</a:t>
            </a:r>
            <a:r>
              <a:rPr lang="en-US" sz="2000" b="0" i="0" dirty="0">
                <a:solidFill>
                  <a:srgbClr val="2F2F2F"/>
                </a:solidFill>
                <a:effectLst/>
                <a:latin typeface="franklin-gothic-urw"/>
              </a:rPr>
              <a:t> Classic Sled Dog Race in Ely, Minnesota, two-time Midnight Run champ, and runner up at the Klondike Sled Dog Derby. ” A lot of my training is done on farmland, so very flat. I came out to do the Pedigree Stage Stop two years ago and fell in love with the people, trails and the race.”</a:t>
            </a:r>
            <a:endParaRPr lang="en-US" sz="2800" dirty="0"/>
          </a:p>
        </p:txBody>
      </p:sp>
      <p:sp>
        <p:nvSpPr>
          <p:cNvPr id="4" name="Slide Number Placeholder 3"/>
          <p:cNvSpPr>
            <a:spLocks noGrp="1"/>
          </p:cNvSpPr>
          <p:nvPr>
            <p:ph type="sldNum" sz="quarter" idx="12"/>
          </p:nvPr>
        </p:nvSpPr>
        <p:spPr/>
        <p:txBody>
          <a:bodyPr/>
          <a:lstStyle/>
          <a:p>
            <a:fld id="{BCE3E67B-1E32-417E-979A-3D195BCC4360}" type="slidenum">
              <a:rPr lang="en-US" smtClean="0"/>
              <a:t>26</a:t>
            </a:fld>
            <a:endParaRPr lang="en-US"/>
          </a:p>
        </p:txBody>
      </p:sp>
      <p:pic>
        <p:nvPicPr>
          <p:cNvPr id="7" name="Picture 6">
            <a:extLst>
              <a:ext uri="{FF2B5EF4-FFF2-40B4-BE49-F238E27FC236}">
                <a16:creationId xmlns:a16="http://schemas.microsoft.com/office/drawing/2014/main" id="{D74C238D-63AC-4083-AC04-7DAAFEB9BBC0}"/>
              </a:ext>
            </a:extLst>
          </p:cNvPr>
          <p:cNvPicPr>
            <a:picLocks noChangeAspect="1"/>
          </p:cNvPicPr>
          <p:nvPr/>
        </p:nvPicPr>
        <p:blipFill>
          <a:blip r:embed="rId3"/>
          <a:stretch>
            <a:fillRect/>
          </a:stretch>
        </p:blipFill>
        <p:spPr>
          <a:xfrm>
            <a:off x="1514353" y="4210636"/>
            <a:ext cx="4743694" cy="5112013"/>
          </a:xfrm>
          <a:prstGeom prst="rect">
            <a:avLst/>
          </a:prstGeom>
        </p:spPr>
      </p:pic>
    </p:spTree>
    <p:extLst>
      <p:ext uri="{BB962C8B-B14F-4D97-AF65-F5344CB8AC3E}">
        <p14:creationId xmlns:p14="http://schemas.microsoft.com/office/powerpoint/2010/main" val="819908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0" y="0"/>
            <a:ext cx="7772395" cy="10058400"/>
          </a:xfrm>
          <a:prstGeom prst="rect">
            <a:avLst/>
          </a:prstGeom>
          <a:noFill/>
        </p:spPr>
      </p:pic>
      <p:sp>
        <p:nvSpPr>
          <p:cNvPr id="3" name="TextBox 2"/>
          <p:cNvSpPr txBox="1"/>
          <p:nvPr/>
        </p:nvSpPr>
        <p:spPr>
          <a:xfrm>
            <a:off x="667265" y="1230372"/>
            <a:ext cx="6705600" cy="3847207"/>
          </a:xfrm>
          <a:prstGeom prst="rect">
            <a:avLst/>
          </a:prstGeom>
          <a:noFill/>
        </p:spPr>
        <p:txBody>
          <a:bodyPr wrap="square" rtlCol="0">
            <a:spAutoFit/>
          </a:bodyPr>
          <a:lstStyle/>
          <a:p>
            <a:pPr algn="l"/>
            <a:r>
              <a:rPr lang="en-US" sz="2000" b="1" dirty="0">
                <a:solidFill>
                  <a:srgbClr val="2F2F2F"/>
                </a:solidFill>
                <a:latin typeface="franklin-gothic-urw"/>
              </a:rPr>
              <a:t>#5-</a:t>
            </a:r>
            <a:r>
              <a:rPr lang="en-US" sz="2000" b="1" i="0" dirty="0">
                <a:solidFill>
                  <a:srgbClr val="2F2F2F"/>
                </a:solidFill>
                <a:effectLst/>
                <a:latin typeface="franklin-gothic-urw"/>
              </a:rPr>
              <a:t>Liam Conner from Loon Lake, Saskatchewan, Canada</a:t>
            </a:r>
            <a:r>
              <a:rPr lang="en-US" sz="2000" b="0" i="0" dirty="0">
                <a:solidFill>
                  <a:srgbClr val="2F2F2F"/>
                </a:solidFill>
                <a:effectLst/>
                <a:latin typeface="franklin-gothic-urw"/>
              </a:rPr>
              <a:t>.</a:t>
            </a:r>
            <a:br>
              <a:rPr lang="en-US" sz="2000" b="0" i="0" dirty="0">
                <a:solidFill>
                  <a:srgbClr val="2F2F2F"/>
                </a:solidFill>
                <a:effectLst/>
                <a:latin typeface="franklin-gothic-urw"/>
              </a:rPr>
            </a:br>
            <a:r>
              <a:rPr lang="en-US" sz="2000" b="1" i="0" dirty="0">
                <a:solidFill>
                  <a:srgbClr val="2F2F2F"/>
                </a:solidFill>
                <a:effectLst/>
                <a:latin typeface="franklin-gothic-urw"/>
              </a:rPr>
              <a:t>Age 15.</a:t>
            </a:r>
            <a:endParaRPr lang="en-US" sz="2000" b="0" i="0" dirty="0">
              <a:solidFill>
                <a:srgbClr val="2F2F2F"/>
              </a:solidFill>
              <a:effectLst/>
              <a:latin typeface="franklin-gothic-urw"/>
            </a:endParaRPr>
          </a:p>
          <a:p>
            <a:pPr algn="l"/>
            <a:r>
              <a:rPr lang="en-US" sz="2000" b="0" i="0" dirty="0">
                <a:solidFill>
                  <a:srgbClr val="2F2F2F"/>
                </a:solidFill>
                <a:effectLst/>
                <a:latin typeface="franklin-gothic-urw"/>
              </a:rPr>
              <a:t>Liam has been racing sled dogs since he was three years old. Like his Dad, he grew up racing the Ma Mow We </a:t>
            </a:r>
            <a:r>
              <a:rPr lang="en-US" sz="2000" b="0" i="0" dirty="0" err="1">
                <a:solidFill>
                  <a:srgbClr val="2F2F2F"/>
                </a:solidFill>
                <a:effectLst/>
                <a:latin typeface="franklin-gothic-urw"/>
              </a:rPr>
              <a:t>Tak</a:t>
            </a:r>
            <a:r>
              <a:rPr lang="en-US" sz="2000" b="0" i="0" dirty="0">
                <a:solidFill>
                  <a:srgbClr val="2F2F2F"/>
                </a:solidFill>
                <a:effectLst/>
                <a:latin typeface="franklin-gothic-urw"/>
              </a:rPr>
              <a:t> sprint circuit in Northern Canada. Two years ago, Liam ran the Klondike Dog Derby, finishing a respectable eighth out of 40 teams. His favorite sport is baseball, but he’s active in cross country running, track, basketball, and volleyball. Liam is excited to represent his family kennel and race against top competitors. “I can’t wait for the adventure to start!” says an enthusiastic first time Stage Stop musher.</a:t>
            </a:r>
          </a:p>
          <a:p>
            <a:endParaRPr lang="en-US" sz="2400" dirty="0"/>
          </a:p>
        </p:txBody>
      </p:sp>
      <p:sp>
        <p:nvSpPr>
          <p:cNvPr id="4" name="Slide Number Placeholder 3"/>
          <p:cNvSpPr>
            <a:spLocks noGrp="1"/>
          </p:cNvSpPr>
          <p:nvPr>
            <p:ph type="sldNum" sz="quarter" idx="12"/>
          </p:nvPr>
        </p:nvSpPr>
        <p:spPr/>
        <p:txBody>
          <a:bodyPr/>
          <a:lstStyle/>
          <a:p>
            <a:fld id="{BCE3E67B-1E32-417E-979A-3D195BCC4360}" type="slidenum">
              <a:rPr lang="en-US" smtClean="0"/>
              <a:t>27</a:t>
            </a:fld>
            <a:endParaRPr lang="en-US"/>
          </a:p>
        </p:txBody>
      </p:sp>
      <p:pic>
        <p:nvPicPr>
          <p:cNvPr id="7" name="Picture 6">
            <a:extLst>
              <a:ext uri="{FF2B5EF4-FFF2-40B4-BE49-F238E27FC236}">
                <a16:creationId xmlns:a16="http://schemas.microsoft.com/office/drawing/2014/main" id="{0D8DDC92-EA2E-4ED2-9968-49507B740AF8}"/>
              </a:ext>
            </a:extLst>
          </p:cNvPr>
          <p:cNvPicPr>
            <a:picLocks noChangeAspect="1"/>
          </p:cNvPicPr>
          <p:nvPr/>
        </p:nvPicPr>
        <p:blipFill>
          <a:blip r:embed="rId3"/>
          <a:stretch>
            <a:fillRect/>
          </a:stretch>
        </p:blipFill>
        <p:spPr>
          <a:xfrm>
            <a:off x="1738506" y="4915514"/>
            <a:ext cx="4295382" cy="4674893"/>
          </a:xfrm>
          <a:prstGeom prst="rect">
            <a:avLst/>
          </a:prstGeom>
        </p:spPr>
      </p:pic>
    </p:spTree>
    <p:extLst>
      <p:ext uri="{BB962C8B-B14F-4D97-AF65-F5344CB8AC3E}">
        <p14:creationId xmlns:p14="http://schemas.microsoft.com/office/powerpoint/2010/main" val="2984850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2"/>
          <p:cNvSpPr/>
          <p:nvPr/>
        </p:nvSpPr>
        <p:spPr>
          <a:xfrm>
            <a:off x="518984" y="921754"/>
            <a:ext cx="6857999" cy="3600986"/>
          </a:xfrm>
          <a:prstGeom prst="rect">
            <a:avLst/>
          </a:prstGeom>
        </p:spPr>
        <p:txBody>
          <a:bodyPr wrap="square">
            <a:spAutoFit/>
          </a:bodyPr>
          <a:lstStyle/>
          <a:p>
            <a:pPr algn="l"/>
            <a:r>
              <a:rPr lang="en-US" sz="2000" b="1" dirty="0">
                <a:solidFill>
                  <a:srgbClr val="2F2F2F"/>
                </a:solidFill>
                <a:latin typeface="franklin-gothic-urw"/>
              </a:rPr>
              <a:t>#6-</a:t>
            </a:r>
            <a:r>
              <a:rPr lang="en-US" sz="2000" b="1" i="0" dirty="0">
                <a:solidFill>
                  <a:srgbClr val="2F2F2F"/>
                </a:solidFill>
                <a:effectLst/>
                <a:latin typeface="franklin-gothic-urw"/>
              </a:rPr>
              <a:t>Sarah </a:t>
            </a:r>
            <a:r>
              <a:rPr lang="en-US" sz="2000" b="1" i="0" dirty="0" err="1">
                <a:solidFill>
                  <a:srgbClr val="2F2F2F"/>
                </a:solidFill>
                <a:effectLst/>
                <a:latin typeface="franklin-gothic-urw"/>
              </a:rPr>
              <a:t>Tarlton</a:t>
            </a:r>
            <a:r>
              <a:rPr lang="en-US" sz="2000" b="1" i="0" dirty="0">
                <a:solidFill>
                  <a:srgbClr val="2F2F2F"/>
                </a:solidFill>
                <a:effectLst/>
                <a:latin typeface="franklin-gothic-urw"/>
              </a:rPr>
              <a:t> from Mountain, Wisconsin.</a:t>
            </a:r>
            <a:endParaRPr lang="en-US" sz="2000" b="0" i="0" dirty="0">
              <a:solidFill>
                <a:srgbClr val="2F2F2F"/>
              </a:solidFill>
              <a:effectLst/>
              <a:latin typeface="franklin-gothic-urw"/>
            </a:endParaRPr>
          </a:p>
          <a:p>
            <a:pPr algn="l"/>
            <a:r>
              <a:rPr lang="en-US" sz="2000" b="1" i="0" dirty="0">
                <a:solidFill>
                  <a:srgbClr val="2F2F2F"/>
                </a:solidFill>
                <a:effectLst/>
                <a:latin typeface="franklin-gothic-urw"/>
              </a:rPr>
              <a:t>Age 45.</a:t>
            </a:r>
            <a:br>
              <a:rPr lang="en-US" sz="2000" b="0" i="0" dirty="0">
                <a:solidFill>
                  <a:srgbClr val="2F2F2F"/>
                </a:solidFill>
                <a:effectLst/>
                <a:latin typeface="franklin-gothic-urw"/>
              </a:rPr>
            </a:br>
            <a:r>
              <a:rPr lang="en-US" sz="2000" b="0" i="0" dirty="0">
                <a:solidFill>
                  <a:srgbClr val="2F2F2F"/>
                </a:solidFill>
                <a:effectLst/>
                <a:latin typeface="franklin-gothic-urw"/>
              </a:rPr>
              <a:t>Sarah started racing in 2019, only four years after she began handling dogs. She and her partner in crime, Ryan </a:t>
            </a:r>
            <a:r>
              <a:rPr lang="en-US" sz="2000" b="0" i="0" dirty="0" err="1">
                <a:solidFill>
                  <a:srgbClr val="2F2F2F"/>
                </a:solidFill>
                <a:effectLst/>
                <a:latin typeface="franklin-gothic-urw"/>
              </a:rPr>
              <a:t>Beaber</a:t>
            </a:r>
            <a:r>
              <a:rPr lang="en-US" sz="2000" b="0" i="0" dirty="0">
                <a:solidFill>
                  <a:srgbClr val="2F2F2F"/>
                </a:solidFill>
                <a:effectLst/>
                <a:latin typeface="franklin-gothic-urw"/>
              </a:rPr>
              <a:t>, his daughters, and their dogs live in northern Wisconsin. She’s completed the Cross Lake, </a:t>
            </a:r>
            <a:r>
              <a:rPr lang="en-US" sz="2000" b="0" i="0" dirty="0" err="1">
                <a:solidFill>
                  <a:srgbClr val="2F2F2F"/>
                </a:solidFill>
                <a:effectLst/>
                <a:latin typeface="franklin-gothic-urw"/>
              </a:rPr>
              <a:t>CopperDog</a:t>
            </a:r>
            <a:r>
              <a:rPr lang="en-US" sz="2000" b="0" i="0" dirty="0">
                <a:solidFill>
                  <a:srgbClr val="2F2F2F"/>
                </a:solidFill>
                <a:effectLst/>
                <a:latin typeface="franklin-gothic-urw"/>
              </a:rPr>
              <a:t>, The Pas, </a:t>
            </a:r>
            <a:r>
              <a:rPr lang="en-US" sz="2000" b="0" i="0" u="none" strike="noStrike" dirty="0">
                <a:solidFill>
                  <a:srgbClr val="063D6F"/>
                </a:solidFill>
                <a:effectLst/>
                <a:latin typeface="franklin-gothic-urw"/>
                <a:hlinkClick r:id="rId3"/>
              </a:rPr>
              <a:t>Tahquamenon Country and</a:t>
            </a:r>
            <a:r>
              <a:rPr lang="en-US" sz="2000" b="0" i="0" dirty="0">
                <a:solidFill>
                  <a:srgbClr val="2F2F2F"/>
                </a:solidFill>
                <a:effectLst/>
                <a:latin typeface="franklin-gothic-urw"/>
              </a:rPr>
              <a:t> Northern Pines sled dog races, however the Stage Stop is one of her favorites. “It’s the kids! And getting to make a school presentation. The kids cheering us on is heartwarming and really gets my dogs pumped up to run!”</a:t>
            </a:r>
          </a:p>
          <a:p>
            <a:endParaRPr lang="en-US" sz="2800" dirty="0"/>
          </a:p>
        </p:txBody>
      </p:sp>
      <p:sp>
        <p:nvSpPr>
          <p:cNvPr id="4" name="Slide Number Placeholder 3"/>
          <p:cNvSpPr>
            <a:spLocks noGrp="1"/>
          </p:cNvSpPr>
          <p:nvPr>
            <p:ph type="sldNum" sz="quarter" idx="12"/>
          </p:nvPr>
        </p:nvSpPr>
        <p:spPr/>
        <p:txBody>
          <a:bodyPr/>
          <a:lstStyle/>
          <a:p>
            <a:fld id="{BCE3E67B-1E32-417E-979A-3D195BCC4360}" type="slidenum">
              <a:rPr lang="en-US" smtClean="0"/>
              <a:t>28</a:t>
            </a:fld>
            <a:endParaRPr lang="en-US"/>
          </a:p>
        </p:txBody>
      </p:sp>
      <p:pic>
        <p:nvPicPr>
          <p:cNvPr id="7" name="Picture 6">
            <a:extLst>
              <a:ext uri="{FF2B5EF4-FFF2-40B4-BE49-F238E27FC236}">
                <a16:creationId xmlns:a16="http://schemas.microsoft.com/office/drawing/2014/main" id="{0F34CDA4-0E13-422E-95EA-E77FF08CCEDC}"/>
              </a:ext>
            </a:extLst>
          </p:cNvPr>
          <p:cNvPicPr>
            <a:picLocks noChangeAspect="1"/>
          </p:cNvPicPr>
          <p:nvPr/>
        </p:nvPicPr>
        <p:blipFill>
          <a:blip r:embed="rId4"/>
          <a:stretch>
            <a:fillRect/>
          </a:stretch>
        </p:blipFill>
        <p:spPr>
          <a:xfrm>
            <a:off x="1520703" y="4185428"/>
            <a:ext cx="4730993" cy="5131064"/>
          </a:xfrm>
          <a:prstGeom prst="rect">
            <a:avLst/>
          </a:prstGeom>
        </p:spPr>
      </p:pic>
    </p:spTree>
    <p:extLst>
      <p:ext uri="{BB962C8B-B14F-4D97-AF65-F5344CB8AC3E}">
        <p14:creationId xmlns:p14="http://schemas.microsoft.com/office/powerpoint/2010/main" val="2875246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2"/>
          <p:cNvSpPr/>
          <p:nvPr/>
        </p:nvSpPr>
        <p:spPr>
          <a:xfrm>
            <a:off x="481913" y="937255"/>
            <a:ext cx="6956854" cy="3487750"/>
          </a:xfrm>
          <a:prstGeom prst="rect">
            <a:avLst/>
          </a:prstGeom>
        </p:spPr>
        <p:txBody>
          <a:bodyPr wrap="square">
            <a:spAutoFit/>
          </a:bodyPr>
          <a:lstStyle/>
          <a:p>
            <a:pPr algn="l"/>
            <a:r>
              <a:rPr lang="en-US" b="1" dirty="0">
                <a:solidFill>
                  <a:srgbClr val="2F2F2F"/>
                </a:solidFill>
                <a:latin typeface="franklin-gothic-urw"/>
              </a:rPr>
              <a:t>#7-</a:t>
            </a:r>
            <a:r>
              <a:rPr lang="en-US" b="1" i="0" dirty="0">
                <a:solidFill>
                  <a:srgbClr val="2F2F2F"/>
                </a:solidFill>
                <a:effectLst/>
                <a:latin typeface="franklin-gothic-urw"/>
              </a:rPr>
              <a:t> Tim Thiessen from Leadville, Colorado. </a:t>
            </a:r>
            <a:endParaRPr lang="en-US" b="0" i="0" dirty="0">
              <a:solidFill>
                <a:srgbClr val="2F2F2F"/>
              </a:solidFill>
              <a:effectLst/>
              <a:latin typeface="franklin-gothic-urw"/>
            </a:endParaRPr>
          </a:p>
          <a:p>
            <a:pPr algn="l"/>
            <a:r>
              <a:rPr lang="en-US" b="1" i="0" dirty="0">
                <a:solidFill>
                  <a:srgbClr val="2F2F2F"/>
                </a:solidFill>
                <a:effectLst/>
                <a:latin typeface="franklin-gothic-urw"/>
              </a:rPr>
              <a:t>Age 41.</a:t>
            </a:r>
            <a:br>
              <a:rPr lang="en-US" b="0" i="0" dirty="0">
                <a:solidFill>
                  <a:srgbClr val="2F2F2F"/>
                </a:solidFill>
                <a:effectLst/>
                <a:latin typeface="franklin-gothic-urw"/>
              </a:rPr>
            </a:br>
            <a:r>
              <a:rPr lang="en-US" b="0" i="0" dirty="0">
                <a:solidFill>
                  <a:srgbClr val="2F2F2F"/>
                </a:solidFill>
                <a:effectLst/>
                <a:latin typeface="franklin-gothic-urw"/>
              </a:rPr>
              <a:t>Tim has run the Stage Stop every year since 2019. His passion for dog sledding began in 2003 when he began working for a Breckenridge, Colorado sled dog tour company. He soon began competing in the local Colorado race circuit with his own team. Tim and his partner, Natalie, share their high-altitude homestead in Colorado with dogs, cats, ducks, chickens, and some geese. “Every year presents new challenges, and I’m excited to, once again, compete in this esteemed event!”</a:t>
            </a:r>
          </a:p>
          <a:p>
            <a:r>
              <a:rPr lang="en-US" dirty="0"/>
              <a:t> </a:t>
            </a:r>
            <a:endParaRPr lang="en-US" sz="2800" b="1" dirty="0"/>
          </a:p>
        </p:txBody>
      </p:sp>
      <p:sp>
        <p:nvSpPr>
          <p:cNvPr id="4" name="Slide Number Placeholder 3"/>
          <p:cNvSpPr>
            <a:spLocks noGrp="1"/>
          </p:cNvSpPr>
          <p:nvPr>
            <p:ph type="sldNum" sz="quarter" idx="12"/>
          </p:nvPr>
        </p:nvSpPr>
        <p:spPr/>
        <p:txBody>
          <a:bodyPr/>
          <a:lstStyle/>
          <a:p>
            <a:fld id="{BCE3E67B-1E32-417E-979A-3D195BCC4360}" type="slidenum">
              <a:rPr lang="en-US" smtClean="0"/>
              <a:t>29</a:t>
            </a:fld>
            <a:endParaRPr lang="en-US"/>
          </a:p>
        </p:txBody>
      </p:sp>
      <p:pic>
        <p:nvPicPr>
          <p:cNvPr id="7" name="Picture 6">
            <a:extLst>
              <a:ext uri="{FF2B5EF4-FFF2-40B4-BE49-F238E27FC236}">
                <a16:creationId xmlns:a16="http://schemas.microsoft.com/office/drawing/2014/main" id="{658874E8-9E8F-4794-9EA6-E285FB079A1E}"/>
              </a:ext>
            </a:extLst>
          </p:cNvPr>
          <p:cNvPicPr>
            <a:picLocks noChangeAspect="1"/>
          </p:cNvPicPr>
          <p:nvPr/>
        </p:nvPicPr>
        <p:blipFill>
          <a:blip r:embed="rId3"/>
          <a:stretch>
            <a:fillRect/>
          </a:stretch>
        </p:blipFill>
        <p:spPr>
          <a:xfrm>
            <a:off x="1530229" y="4350328"/>
            <a:ext cx="4711942" cy="5143764"/>
          </a:xfrm>
          <a:prstGeom prst="rect">
            <a:avLst/>
          </a:prstGeom>
        </p:spPr>
      </p:pic>
    </p:spTree>
    <p:extLst>
      <p:ext uri="{BB962C8B-B14F-4D97-AF65-F5344CB8AC3E}">
        <p14:creationId xmlns:p14="http://schemas.microsoft.com/office/powerpoint/2010/main" val="645994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1"/>
          <p:cNvSpPr>
            <a:spLocks noChangeArrowheads="1"/>
          </p:cNvSpPr>
          <p:nvPr/>
        </p:nvSpPr>
        <p:spPr bwMode="auto">
          <a:xfrm>
            <a:off x="533400" y="381000"/>
            <a:ext cx="55626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3B3B3A"/>
                </a:solidFill>
                <a:effectLst/>
                <a:latin typeface="Helvetica"/>
                <a:ea typeface="Times New Roman" pitchFamily="18" charset="0"/>
                <a:cs typeface="Arial" pitchFamily="34" charset="0"/>
              </a:rPr>
              <a:t>“© Copyright 2010. National Governors Association Center for Best Practices and Council of Chief State School </a:t>
            </a:r>
            <a:r>
              <a:rPr kumimoji="0" lang="en-US" sz="1000" b="0" i="0" u="none" strike="noStrike" cap="none" normalizeH="0" dirty="0">
                <a:ln>
                  <a:noFill/>
                </a:ln>
                <a:solidFill>
                  <a:srgbClr val="3B3B3A"/>
                </a:solidFill>
                <a:effectLst/>
                <a:latin typeface="Helvetica"/>
                <a:ea typeface="Times New Roman" pitchFamily="18" charset="0"/>
                <a:cs typeface="Arial" pitchFamily="34" charset="0"/>
              </a:rPr>
              <a:t> </a:t>
            </a:r>
            <a:r>
              <a:rPr kumimoji="0" lang="en-US" sz="1000" b="0" i="0" u="none" strike="noStrike" cap="none" normalizeH="0" baseline="0" dirty="0">
                <a:ln>
                  <a:noFill/>
                </a:ln>
                <a:solidFill>
                  <a:srgbClr val="3B3B3A"/>
                </a:solidFill>
                <a:effectLst/>
                <a:latin typeface="Helvetica"/>
                <a:ea typeface="Times New Roman" pitchFamily="18" charset="0"/>
                <a:cs typeface="Arial" pitchFamily="34" charset="0"/>
              </a:rPr>
              <a:t>Officers. All rights reserved.”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533400" y="762000"/>
            <a:ext cx="6858000" cy="6494085"/>
          </a:xfrm>
          <a:prstGeom prst="rect">
            <a:avLst/>
          </a:prstGeom>
        </p:spPr>
        <p:txBody>
          <a:bodyPr wrap="square">
            <a:spAutoFit/>
          </a:bodyPr>
          <a:lstStyle/>
          <a:p>
            <a:r>
              <a:rPr lang="en-US" sz="1600" u="sng" dirty="0">
                <a:solidFill>
                  <a:prstClr val="black"/>
                </a:solidFill>
                <a:latin typeface="Arial" pitchFamily="34" charset="0"/>
                <a:cs typeface="Arial" pitchFamily="34" charset="0"/>
              </a:rPr>
              <a:t>ELA Common Core State Standards:</a:t>
            </a:r>
          </a:p>
          <a:p>
            <a:r>
              <a:rPr lang="en-US" sz="1600" u="sng" dirty="0">
                <a:solidFill>
                  <a:prstClr val="black"/>
                </a:solidFill>
                <a:latin typeface="Arial" pitchFamily="34" charset="0"/>
                <a:cs typeface="Arial" pitchFamily="34" charset="0"/>
              </a:rPr>
              <a:t>2</a:t>
            </a:r>
            <a:r>
              <a:rPr lang="en-US" sz="1600" u="sng" baseline="30000" dirty="0">
                <a:solidFill>
                  <a:prstClr val="black"/>
                </a:solidFill>
                <a:latin typeface="Arial" pitchFamily="34" charset="0"/>
                <a:cs typeface="Arial" pitchFamily="34" charset="0"/>
              </a:rPr>
              <a:t>nd</a:t>
            </a:r>
            <a:r>
              <a:rPr lang="en-US" sz="1600" u="sng" dirty="0">
                <a:solidFill>
                  <a:prstClr val="black"/>
                </a:solidFill>
                <a:latin typeface="Arial" pitchFamily="34" charset="0"/>
                <a:cs typeface="Arial" pitchFamily="34" charset="0"/>
              </a:rPr>
              <a:t> Grade</a:t>
            </a:r>
          </a:p>
          <a:p>
            <a:r>
              <a:rPr lang="en-US" sz="1600" u="sng" dirty="0">
                <a:solidFill>
                  <a:prstClr val="black"/>
                </a:solidFill>
                <a:latin typeface="Arial" pitchFamily="34" charset="0"/>
                <a:cs typeface="Arial" pitchFamily="34" charset="0"/>
              </a:rPr>
              <a:t>Fact Cards, Reading Texts</a:t>
            </a:r>
          </a:p>
          <a:p>
            <a:r>
              <a:rPr lang="en-US" sz="1600" u="sng" dirty="0">
                <a:solidFill>
                  <a:prstClr val="black"/>
                </a:solidFill>
                <a:latin typeface="Arial" pitchFamily="34" charset="0"/>
                <a:cs typeface="Arial" pitchFamily="34" charset="0"/>
              </a:rPr>
              <a:t>RL2.1: </a:t>
            </a:r>
            <a:r>
              <a:rPr lang="en-US" sz="1600" dirty="0">
                <a:solidFill>
                  <a:prstClr val="black"/>
                </a:solidFill>
                <a:latin typeface="Arial" pitchFamily="34" charset="0"/>
                <a:cs typeface="Arial" pitchFamily="34" charset="0"/>
              </a:rPr>
              <a:t>Ask and answer such questions as </a:t>
            </a:r>
            <a:r>
              <a:rPr lang="en-US" sz="1600" i="1" dirty="0">
                <a:solidFill>
                  <a:prstClr val="black"/>
                </a:solidFill>
                <a:latin typeface="Arial" pitchFamily="34" charset="0"/>
                <a:cs typeface="Arial" pitchFamily="34" charset="0"/>
              </a:rPr>
              <a:t>who, what, where, when, why and how</a:t>
            </a:r>
            <a:r>
              <a:rPr lang="en-US" sz="1600" dirty="0">
                <a:solidFill>
                  <a:prstClr val="black"/>
                </a:solidFill>
                <a:latin typeface="Arial" pitchFamily="34" charset="0"/>
                <a:cs typeface="Arial" pitchFamily="34" charset="0"/>
              </a:rPr>
              <a:t> to demonstrate understanding of key details in a text.</a:t>
            </a:r>
          </a:p>
          <a:p>
            <a:r>
              <a:rPr lang="en-US" sz="1600" u="sng" dirty="0">
                <a:solidFill>
                  <a:prstClr val="black"/>
                </a:solidFill>
                <a:latin typeface="Arial" pitchFamily="34" charset="0"/>
                <a:cs typeface="Arial" pitchFamily="34" charset="0"/>
              </a:rPr>
              <a:t>RF2.3: (a-f) </a:t>
            </a:r>
            <a:r>
              <a:rPr lang="en-US" sz="1600" dirty="0">
                <a:solidFill>
                  <a:prstClr val="black"/>
                </a:solidFill>
                <a:latin typeface="Arial" pitchFamily="34" charset="0"/>
                <a:cs typeface="Arial" pitchFamily="34" charset="0"/>
              </a:rPr>
              <a:t> Know and apply grade-level phonics and word analysis skills in decoding words.</a:t>
            </a:r>
          </a:p>
          <a:p>
            <a:r>
              <a:rPr lang="en-US" sz="1600" u="sng" dirty="0">
                <a:solidFill>
                  <a:prstClr val="black"/>
                </a:solidFill>
                <a:latin typeface="Arial" pitchFamily="34" charset="0"/>
                <a:cs typeface="Arial" pitchFamily="34" charset="0"/>
              </a:rPr>
              <a:t>RF2.4</a:t>
            </a:r>
            <a:r>
              <a:rPr lang="en-US" sz="1600" dirty="0">
                <a:solidFill>
                  <a:prstClr val="black"/>
                </a:solidFill>
                <a:latin typeface="Arial" pitchFamily="34" charset="0"/>
                <a:cs typeface="Arial" pitchFamily="34" charset="0"/>
              </a:rPr>
              <a:t>: Read with sufficient accuracy and fluency to support comprehension.</a:t>
            </a:r>
            <a:r>
              <a:rPr lang="en-US" sz="1600" u="sng" dirty="0">
                <a:solidFill>
                  <a:prstClr val="black"/>
                </a:solidFill>
                <a:latin typeface="Arial" pitchFamily="34" charset="0"/>
                <a:cs typeface="Arial" pitchFamily="34" charset="0"/>
              </a:rPr>
              <a:t> </a:t>
            </a:r>
          </a:p>
          <a:p>
            <a:endParaRPr lang="en-US" sz="1600" u="sng" dirty="0">
              <a:solidFill>
                <a:prstClr val="black"/>
              </a:solidFill>
              <a:latin typeface="Arial" pitchFamily="34" charset="0"/>
              <a:cs typeface="Arial" pitchFamily="34" charset="0"/>
            </a:endParaRPr>
          </a:p>
          <a:p>
            <a:r>
              <a:rPr lang="en-US" sz="1600" u="sng" dirty="0" err="1">
                <a:solidFill>
                  <a:prstClr val="black"/>
                </a:solidFill>
                <a:latin typeface="Arial" pitchFamily="34" charset="0"/>
                <a:cs typeface="Arial" pitchFamily="34" charset="0"/>
              </a:rPr>
              <a:t>Cinquain</a:t>
            </a:r>
            <a:r>
              <a:rPr lang="en-US" sz="1600" u="sng" dirty="0">
                <a:solidFill>
                  <a:prstClr val="black"/>
                </a:solidFill>
                <a:latin typeface="Arial" pitchFamily="34" charset="0"/>
                <a:cs typeface="Arial" pitchFamily="34" charset="0"/>
              </a:rPr>
              <a:t> Poetry Writing, Writing, and  Writing Prompts:</a:t>
            </a:r>
          </a:p>
          <a:p>
            <a:r>
              <a:rPr lang="en-US" sz="1600" u="sng" dirty="0">
                <a:solidFill>
                  <a:prstClr val="black"/>
                </a:solidFill>
                <a:latin typeface="Arial" pitchFamily="34" charset="0"/>
                <a:cs typeface="Arial" pitchFamily="34" charset="0"/>
              </a:rPr>
              <a:t>W2.1:</a:t>
            </a:r>
            <a:r>
              <a:rPr lang="en-US" sz="1600" dirty="0">
                <a:solidFill>
                  <a:prstClr val="black"/>
                </a:solidFill>
                <a:latin typeface="Arial" pitchFamily="34" charset="0"/>
                <a:cs typeface="Arial" pitchFamily="34" charset="0"/>
              </a:rPr>
              <a:t>  Write opinion pieces in which they introduce the topic or book they are writing about, state an opinion, supply reasons that support the opinion using linking words(e.g. because, and, also) to connect opinion and reasons, and provide a concluding statement.</a:t>
            </a:r>
          </a:p>
          <a:p>
            <a:pPr lvl="0"/>
            <a:r>
              <a:rPr lang="en-US" sz="1600" u="sng" dirty="0">
                <a:solidFill>
                  <a:prstClr val="black"/>
                </a:solidFill>
                <a:latin typeface="Arial" pitchFamily="34" charset="0"/>
                <a:cs typeface="Arial" pitchFamily="34" charset="0"/>
              </a:rPr>
              <a:t>W2.2:</a:t>
            </a:r>
            <a:r>
              <a:rPr lang="en-US" sz="1600" dirty="0">
                <a:solidFill>
                  <a:prstClr val="black"/>
                </a:solidFill>
                <a:latin typeface="Arial" pitchFamily="34" charset="0"/>
                <a:cs typeface="Arial" pitchFamily="34" charset="0"/>
              </a:rPr>
              <a:t> Write informative/explanatory texts in which they introduce a topic, use facts and definitions to develop points and provide a concluding statement or section.</a:t>
            </a:r>
          </a:p>
          <a:p>
            <a:pPr lvl="0"/>
            <a:r>
              <a:rPr lang="en-US" sz="1600" u="sng" dirty="0">
                <a:solidFill>
                  <a:prstClr val="black"/>
                </a:solidFill>
                <a:latin typeface="Arial" pitchFamily="34" charset="0"/>
                <a:cs typeface="Arial" pitchFamily="34" charset="0"/>
              </a:rPr>
              <a:t>W2.5: </a:t>
            </a:r>
            <a:r>
              <a:rPr lang="en-US" sz="1600" dirty="0">
                <a:solidFill>
                  <a:prstClr val="black"/>
                </a:solidFill>
                <a:latin typeface="Arial" pitchFamily="34" charset="0"/>
                <a:cs typeface="Arial" pitchFamily="34" charset="0"/>
              </a:rPr>
              <a:t>With guidance and support from adults and peers, focus on a topic and strengthen writing as needed by revising and editing.</a:t>
            </a:r>
          </a:p>
          <a:p>
            <a:pPr lvl="0"/>
            <a:r>
              <a:rPr lang="en-US" sz="1600" u="sng" dirty="0">
                <a:solidFill>
                  <a:prstClr val="black"/>
                </a:solidFill>
                <a:latin typeface="Arial" pitchFamily="34" charset="0"/>
                <a:cs typeface="Arial" pitchFamily="34" charset="0"/>
              </a:rPr>
              <a:t>L.2.1:a-f</a:t>
            </a:r>
            <a:r>
              <a:rPr lang="en-US" sz="1600" dirty="0">
                <a:solidFill>
                  <a:prstClr val="black"/>
                </a:solidFill>
                <a:latin typeface="Arial" pitchFamily="34" charset="0"/>
                <a:cs typeface="Arial" pitchFamily="34" charset="0"/>
              </a:rPr>
              <a:t>: Demonstrate command of the conventions of standard English grammar and usage when writing and speaking.</a:t>
            </a:r>
          </a:p>
          <a:p>
            <a:pPr lvl="0"/>
            <a:r>
              <a:rPr lang="en-US" sz="1600" u="sng" dirty="0">
                <a:solidFill>
                  <a:prstClr val="black"/>
                </a:solidFill>
                <a:latin typeface="Arial" pitchFamily="34" charset="0"/>
                <a:cs typeface="Arial" pitchFamily="34" charset="0"/>
              </a:rPr>
              <a:t>L2.2:a-e</a:t>
            </a:r>
            <a:r>
              <a:rPr lang="en-US" sz="1600" dirty="0">
                <a:solidFill>
                  <a:prstClr val="black"/>
                </a:solidFill>
                <a:latin typeface="Arial" pitchFamily="34" charset="0"/>
                <a:cs typeface="Arial" pitchFamily="34" charset="0"/>
              </a:rPr>
              <a:t>: Demonstrate command of conventions of standard English capitalization, punctuation, and spelling when writing.</a:t>
            </a:r>
          </a:p>
          <a:p>
            <a:endParaRPr lang="en-US" sz="1600" u="sng" dirty="0">
              <a:solidFill>
                <a:prstClr val="black"/>
              </a:solidFill>
              <a:latin typeface="Arial" pitchFamily="34" charset="0"/>
              <a:cs typeface="Arial" pitchFamily="34" charset="0"/>
            </a:endParaRPr>
          </a:p>
          <a:p>
            <a:endParaRPr lang="en-US" sz="1600" dirty="0">
              <a:solidFill>
                <a:prstClr val="black"/>
              </a:solidFill>
              <a:latin typeface="Arial" pitchFamily="34" charset="0"/>
              <a:cs typeface="Arial" pitchFamily="34" charset="0"/>
            </a:endParaRPr>
          </a:p>
        </p:txBody>
      </p:sp>
      <p:sp>
        <p:nvSpPr>
          <p:cNvPr id="5" name="Rectangle 4"/>
          <p:cNvSpPr/>
          <p:nvPr/>
        </p:nvSpPr>
        <p:spPr>
          <a:xfrm>
            <a:off x="533400" y="6934200"/>
            <a:ext cx="6781800" cy="2800767"/>
          </a:xfrm>
          <a:prstGeom prst="rect">
            <a:avLst/>
          </a:prstGeom>
        </p:spPr>
        <p:txBody>
          <a:bodyPr wrap="square">
            <a:spAutoFit/>
          </a:bodyPr>
          <a:lstStyle/>
          <a:p>
            <a:r>
              <a:rPr lang="en-US" sz="1600" u="sng" dirty="0">
                <a:solidFill>
                  <a:prstClr val="black"/>
                </a:solidFill>
                <a:latin typeface="Arial" pitchFamily="34" charset="0"/>
                <a:cs typeface="Arial" pitchFamily="34" charset="0"/>
              </a:rPr>
              <a:t>Picture/Fact Cards Match</a:t>
            </a:r>
          </a:p>
          <a:p>
            <a:r>
              <a:rPr lang="en-US" sz="1600" u="sng" dirty="0">
                <a:solidFill>
                  <a:prstClr val="black"/>
                </a:solidFill>
                <a:latin typeface="Arial" pitchFamily="34" charset="0"/>
                <a:cs typeface="Arial" pitchFamily="34" charset="0"/>
              </a:rPr>
              <a:t>RI2.4:</a:t>
            </a:r>
            <a:r>
              <a:rPr lang="en-US" sz="1600" dirty="0">
                <a:solidFill>
                  <a:prstClr val="black"/>
                </a:solidFill>
                <a:latin typeface="Arial" pitchFamily="34" charset="0"/>
                <a:cs typeface="Arial" pitchFamily="34" charset="0"/>
              </a:rPr>
              <a:t>Determine the meaning of words and phrases in a text relevant to grade 2 topic or subject area.</a:t>
            </a:r>
          </a:p>
          <a:p>
            <a:r>
              <a:rPr lang="en-US" sz="1600" u="sng" dirty="0">
                <a:solidFill>
                  <a:prstClr val="black"/>
                </a:solidFill>
                <a:latin typeface="Arial" pitchFamily="34" charset="0"/>
                <a:cs typeface="Arial" pitchFamily="34" charset="0"/>
              </a:rPr>
              <a:t>RF2.4a:</a:t>
            </a:r>
            <a:r>
              <a:rPr lang="en-US" sz="1600" dirty="0">
                <a:solidFill>
                  <a:prstClr val="black"/>
                </a:solidFill>
                <a:latin typeface="Arial" pitchFamily="34" charset="0"/>
                <a:cs typeface="Arial" pitchFamily="34" charset="0"/>
              </a:rPr>
              <a:t> Read on-level text with purpose and understanding.</a:t>
            </a:r>
          </a:p>
          <a:p>
            <a:endParaRPr lang="en-US" sz="1600" dirty="0">
              <a:solidFill>
                <a:prstClr val="black"/>
              </a:solidFill>
              <a:latin typeface="Arial" pitchFamily="34" charset="0"/>
              <a:cs typeface="Arial" pitchFamily="34" charset="0"/>
            </a:endParaRPr>
          </a:p>
          <a:p>
            <a:r>
              <a:rPr lang="en-US" sz="1600" u="sng" dirty="0">
                <a:solidFill>
                  <a:prstClr val="black"/>
                </a:solidFill>
                <a:latin typeface="Arial" pitchFamily="34" charset="0"/>
                <a:cs typeface="Arial" pitchFamily="34" charset="0"/>
              </a:rPr>
              <a:t>2</a:t>
            </a:r>
            <a:r>
              <a:rPr lang="en-US" sz="1600" u="sng" baseline="30000" dirty="0">
                <a:solidFill>
                  <a:prstClr val="black"/>
                </a:solidFill>
                <a:latin typeface="Arial" pitchFamily="34" charset="0"/>
                <a:cs typeface="Arial" pitchFamily="34" charset="0"/>
              </a:rPr>
              <a:t>nd</a:t>
            </a:r>
            <a:r>
              <a:rPr lang="en-US" sz="1600" u="sng" dirty="0">
                <a:solidFill>
                  <a:prstClr val="black"/>
                </a:solidFill>
                <a:latin typeface="Arial" pitchFamily="34" charset="0"/>
                <a:cs typeface="Arial" pitchFamily="34" charset="0"/>
              </a:rPr>
              <a:t> Grade Common Core Math Standards:</a:t>
            </a:r>
          </a:p>
          <a:p>
            <a:r>
              <a:rPr lang="en-US" sz="1600" u="sng" dirty="0">
                <a:solidFill>
                  <a:prstClr val="black"/>
                </a:solidFill>
                <a:latin typeface="Arial" pitchFamily="34" charset="0"/>
                <a:cs typeface="Arial" pitchFamily="34" charset="0"/>
              </a:rPr>
              <a:t>Graphing Alaska Temperatures and Hometown Temperatures:</a:t>
            </a:r>
          </a:p>
          <a:p>
            <a:r>
              <a:rPr lang="en-US" sz="1600" u="sng" dirty="0">
                <a:solidFill>
                  <a:prstClr val="black"/>
                </a:solidFill>
                <a:latin typeface="Arial" pitchFamily="34" charset="0"/>
                <a:cs typeface="Arial" pitchFamily="34" charset="0"/>
              </a:rPr>
              <a:t>2MD.10: </a:t>
            </a:r>
            <a:r>
              <a:rPr lang="en-US" sz="1600" dirty="0">
                <a:solidFill>
                  <a:prstClr val="black"/>
                </a:solidFill>
                <a:latin typeface="Arial" pitchFamily="34" charset="0"/>
                <a:cs typeface="Arial" pitchFamily="34" charset="0"/>
              </a:rPr>
              <a:t>Draw a picture graph and a bar graph </a:t>
            </a:r>
          </a:p>
          <a:p>
            <a:r>
              <a:rPr lang="en-US" sz="1600" dirty="0">
                <a:solidFill>
                  <a:prstClr val="black"/>
                </a:solidFill>
                <a:latin typeface="Arial" pitchFamily="34" charset="0"/>
                <a:cs typeface="Arial" pitchFamily="34" charset="0"/>
              </a:rPr>
              <a:t>(with single unit scale) to represent a data set with up to 4 categories. Solve simple put-together, take apart, and compare problems using information presented in a bar graph.</a:t>
            </a:r>
            <a:endParaRPr lang="en-US" sz="1600" u="sng" dirty="0">
              <a:solidFill>
                <a:prstClr val="black"/>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F1EDA1F7-F18F-4CC3-B3C3-2EC847FCEED8}" type="slidenum">
              <a:rPr lang="en-US" smtClean="0"/>
              <a:pPr/>
              <a:t>3</a:t>
            </a:fld>
            <a:endParaRPr lang="en-US"/>
          </a:p>
        </p:txBody>
      </p:sp>
    </p:spTree>
    <p:extLst>
      <p:ext uri="{BB962C8B-B14F-4D97-AF65-F5344CB8AC3E}">
        <p14:creationId xmlns:p14="http://schemas.microsoft.com/office/powerpoint/2010/main" val="498973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2"/>
          <p:cNvSpPr/>
          <p:nvPr/>
        </p:nvSpPr>
        <p:spPr>
          <a:xfrm>
            <a:off x="639540" y="935310"/>
            <a:ext cx="6598508" cy="3847207"/>
          </a:xfrm>
          <a:prstGeom prst="rect">
            <a:avLst/>
          </a:prstGeom>
        </p:spPr>
        <p:txBody>
          <a:bodyPr wrap="square">
            <a:spAutoFit/>
          </a:bodyPr>
          <a:lstStyle/>
          <a:p>
            <a:pPr algn="l"/>
            <a:r>
              <a:rPr lang="en-US" sz="2000" b="1" dirty="0">
                <a:solidFill>
                  <a:srgbClr val="2F2F2F"/>
                </a:solidFill>
                <a:latin typeface="franklin-gothic-urw"/>
              </a:rPr>
              <a:t>#8-</a:t>
            </a:r>
            <a:r>
              <a:rPr lang="en-US" sz="2000" b="1" i="0" dirty="0">
                <a:solidFill>
                  <a:srgbClr val="2F2F2F"/>
                </a:solidFill>
                <a:effectLst/>
                <a:latin typeface="franklin-gothic-urw"/>
              </a:rPr>
              <a:t>Al </a:t>
            </a:r>
            <a:r>
              <a:rPr lang="en-US" sz="2000" b="1" i="0" dirty="0" err="1">
                <a:solidFill>
                  <a:srgbClr val="2F2F2F"/>
                </a:solidFill>
                <a:effectLst/>
                <a:latin typeface="franklin-gothic-urw"/>
              </a:rPr>
              <a:t>Borak</a:t>
            </a:r>
            <a:r>
              <a:rPr lang="en-US" sz="2000" b="1" i="0" dirty="0">
                <a:solidFill>
                  <a:srgbClr val="2F2F2F"/>
                </a:solidFill>
                <a:effectLst/>
                <a:latin typeface="franklin-gothic-urw"/>
              </a:rPr>
              <a:t> from Newberry, Michigan.</a:t>
            </a:r>
            <a:br>
              <a:rPr lang="en-US" sz="2000" b="0" i="0" dirty="0">
                <a:solidFill>
                  <a:srgbClr val="2F2F2F"/>
                </a:solidFill>
                <a:effectLst/>
                <a:latin typeface="franklin-gothic-urw"/>
              </a:rPr>
            </a:br>
            <a:r>
              <a:rPr lang="en-US" sz="2000" b="1" i="0" dirty="0">
                <a:solidFill>
                  <a:srgbClr val="2F2F2F"/>
                </a:solidFill>
                <a:effectLst/>
                <a:latin typeface="franklin-gothic-urw"/>
              </a:rPr>
              <a:t>Age 65.</a:t>
            </a:r>
            <a:endParaRPr lang="en-US" sz="2000" b="0" i="0" dirty="0">
              <a:solidFill>
                <a:srgbClr val="2F2F2F"/>
              </a:solidFill>
              <a:effectLst/>
              <a:latin typeface="franklin-gothic-urw"/>
            </a:endParaRPr>
          </a:p>
          <a:p>
            <a:pPr algn="l"/>
            <a:r>
              <a:rPr lang="en-US" sz="2000" b="0" i="0" dirty="0">
                <a:solidFill>
                  <a:srgbClr val="2F2F2F"/>
                </a:solidFill>
                <a:effectLst/>
                <a:latin typeface="franklin-gothic-urw"/>
              </a:rPr>
              <a:t>Al is a detail guy who’s learned to read dogs, and how to take care of them. His special power is preparing young dogs to be world class racers which is exactly what he plans to do with a talented group of youngsters from Bruce and Laura Magnusson’s kennel. He says that at age 65 his list of hobbies is getting shorter and he’s spending more time planting trees on his family’s property and growing raspberries. “The Stage Stop is absolutely my favorite race.”</a:t>
            </a:r>
          </a:p>
          <a:p>
            <a:br>
              <a:rPr lang="en-US" sz="2000" b="0" i="0" dirty="0">
                <a:solidFill>
                  <a:srgbClr val="2F2F2F"/>
                </a:solidFill>
                <a:effectLst/>
                <a:latin typeface="franklin-gothic-urw"/>
              </a:rPr>
            </a:br>
            <a:endParaRPr lang="en-US" sz="2400" b="1" dirty="0"/>
          </a:p>
        </p:txBody>
      </p:sp>
      <p:sp>
        <p:nvSpPr>
          <p:cNvPr id="4" name="Slide Number Placeholder 3"/>
          <p:cNvSpPr>
            <a:spLocks noGrp="1"/>
          </p:cNvSpPr>
          <p:nvPr>
            <p:ph type="sldNum" sz="quarter" idx="12"/>
          </p:nvPr>
        </p:nvSpPr>
        <p:spPr/>
        <p:txBody>
          <a:bodyPr/>
          <a:lstStyle/>
          <a:p>
            <a:fld id="{BCE3E67B-1E32-417E-979A-3D195BCC4360}" type="slidenum">
              <a:rPr lang="en-US" smtClean="0"/>
              <a:t>30</a:t>
            </a:fld>
            <a:endParaRPr lang="en-US"/>
          </a:p>
        </p:txBody>
      </p:sp>
      <p:pic>
        <p:nvPicPr>
          <p:cNvPr id="7" name="Picture 6">
            <a:extLst>
              <a:ext uri="{FF2B5EF4-FFF2-40B4-BE49-F238E27FC236}">
                <a16:creationId xmlns:a16="http://schemas.microsoft.com/office/drawing/2014/main" id="{8B90952F-1734-48EC-8EAC-DF56FBC46AA9}"/>
              </a:ext>
            </a:extLst>
          </p:cNvPr>
          <p:cNvPicPr>
            <a:picLocks noChangeAspect="1"/>
          </p:cNvPicPr>
          <p:nvPr/>
        </p:nvPicPr>
        <p:blipFill>
          <a:blip r:embed="rId3"/>
          <a:stretch>
            <a:fillRect/>
          </a:stretch>
        </p:blipFill>
        <p:spPr>
          <a:xfrm>
            <a:off x="1504827" y="4172534"/>
            <a:ext cx="4762745" cy="5150115"/>
          </a:xfrm>
          <a:prstGeom prst="rect">
            <a:avLst/>
          </a:prstGeom>
        </p:spPr>
      </p:pic>
    </p:spTree>
    <p:extLst>
      <p:ext uri="{BB962C8B-B14F-4D97-AF65-F5344CB8AC3E}">
        <p14:creationId xmlns:p14="http://schemas.microsoft.com/office/powerpoint/2010/main" val="1993404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2"/>
          <p:cNvSpPr/>
          <p:nvPr/>
        </p:nvSpPr>
        <p:spPr>
          <a:xfrm>
            <a:off x="611664" y="784353"/>
            <a:ext cx="6549080" cy="3170099"/>
          </a:xfrm>
          <a:prstGeom prst="rect">
            <a:avLst/>
          </a:prstGeom>
        </p:spPr>
        <p:txBody>
          <a:bodyPr wrap="square">
            <a:spAutoFit/>
          </a:bodyPr>
          <a:lstStyle/>
          <a:p>
            <a:r>
              <a:rPr lang="en-US" sz="2000" b="1" i="0" dirty="0">
                <a:solidFill>
                  <a:srgbClr val="2F2F2F"/>
                </a:solidFill>
                <a:effectLst/>
                <a:latin typeface="franklin-gothic-urw"/>
              </a:rPr>
              <a:t>#9-Cathy Rivest from St-Paul-de-Joliette, Quebec, Canada.</a:t>
            </a:r>
            <a:br>
              <a:rPr lang="en-US" sz="2000" b="1" i="0" dirty="0">
                <a:solidFill>
                  <a:srgbClr val="2F2F2F"/>
                </a:solidFill>
                <a:effectLst/>
                <a:latin typeface="franklin-gothic-urw"/>
              </a:rPr>
            </a:br>
            <a:r>
              <a:rPr lang="en-US" sz="2000" b="1" i="0" dirty="0">
                <a:solidFill>
                  <a:srgbClr val="2F2F2F"/>
                </a:solidFill>
                <a:effectLst/>
                <a:latin typeface="franklin-gothic-urw"/>
              </a:rPr>
              <a:t>Age 49.</a:t>
            </a:r>
            <a:br>
              <a:rPr lang="en-US" sz="2000" b="1" i="0" dirty="0">
                <a:solidFill>
                  <a:srgbClr val="2F2F2F"/>
                </a:solidFill>
                <a:effectLst/>
                <a:latin typeface="franklin-gothic-urw"/>
              </a:rPr>
            </a:br>
            <a:r>
              <a:rPr lang="en-US" sz="2000" b="0" i="0" dirty="0">
                <a:solidFill>
                  <a:srgbClr val="2F2F2F"/>
                </a:solidFill>
                <a:effectLst/>
                <a:latin typeface="franklin-gothic-urw"/>
              </a:rPr>
              <a:t>“I began dogsledding around 12 years old, and we ran a tourist business with our sled dogs. That quickly became competition. One winter as a handler in Alaska, I saw famous races and mushers, and found my passion. I moved closer to town, my kennel shrank, and I began to race 4 and 6 dogs sprint class. My favorite race is Laconia, New Hampshire. I’m so thankful to race the Pedigree Stage Stop Race with my brother’s team. This stage race is a ‘must do’ of a lifetime.”</a:t>
            </a:r>
            <a:endParaRPr lang="en-US" sz="2800" dirty="0"/>
          </a:p>
        </p:txBody>
      </p:sp>
      <p:sp>
        <p:nvSpPr>
          <p:cNvPr id="4" name="Slide Number Placeholder 3"/>
          <p:cNvSpPr>
            <a:spLocks noGrp="1"/>
          </p:cNvSpPr>
          <p:nvPr>
            <p:ph type="sldNum" sz="quarter" idx="12"/>
          </p:nvPr>
        </p:nvSpPr>
        <p:spPr/>
        <p:txBody>
          <a:bodyPr/>
          <a:lstStyle/>
          <a:p>
            <a:fld id="{BCE3E67B-1E32-417E-979A-3D195BCC4360}" type="slidenum">
              <a:rPr lang="en-US" smtClean="0"/>
              <a:t>31</a:t>
            </a:fld>
            <a:endParaRPr lang="en-US"/>
          </a:p>
        </p:txBody>
      </p:sp>
      <p:pic>
        <p:nvPicPr>
          <p:cNvPr id="7" name="Picture 6">
            <a:extLst>
              <a:ext uri="{FF2B5EF4-FFF2-40B4-BE49-F238E27FC236}">
                <a16:creationId xmlns:a16="http://schemas.microsoft.com/office/drawing/2014/main" id="{6644EE24-8CDA-4B58-BE4F-FF514E265394}"/>
              </a:ext>
            </a:extLst>
          </p:cNvPr>
          <p:cNvPicPr>
            <a:picLocks noChangeAspect="1"/>
          </p:cNvPicPr>
          <p:nvPr/>
        </p:nvPicPr>
        <p:blipFill>
          <a:blip r:embed="rId3"/>
          <a:stretch>
            <a:fillRect/>
          </a:stretch>
        </p:blipFill>
        <p:spPr>
          <a:xfrm>
            <a:off x="1511178" y="4130283"/>
            <a:ext cx="4750044" cy="5143764"/>
          </a:xfrm>
          <a:prstGeom prst="rect">
            <a:avLst/>
          </a:prstGeom>
        </p:spPr>
      </p:pic>
    </p:spTree>
    <p:extLst>
      <p:ext uri="{BB962C8B-B14F-4D97-AF65-F5344CB8AC3E}">
        <p14:creationId xmlns:p14="http://schemas.microsoft.com/office/powerpoint/2010/main" val="1946214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2"/>
          <p:cNvSpPr/>
          <p:nvPr/>
        </p:nvSpPr>
        <p:spPr>
          <a:xfrm>
            <a:off x="486753" y="1011710"/>
            <a:ext cx="6882713" cy="3170099"/>
          </a:xfrm>
          <a:prstGeom prst="rect">
            <a:avLst/>
          </a:prstGeom>
        </p:spPr>
        <p:txBody>
          <a:bodyPr wrap="square">
            <a:spAutoFit/>
          </a:bodyPr>
          <a:lstStyle/>
          <a:p>
            <a:r>
              <a:rPr lang="en-US" sz="2000" b="1" dirty="0">
                <a:solidFill>
                  <a:srgbClr val="2F2F2F"/>
                </a:solidFill>
                <a:latin typeface="franklin-gothic-urw"/>
              </a:rPr>
              <a:t>#10-</a:t>
            </a:r>
            <a:r>
              <a:rPr lang="en-US" sz="2000" b="1" i="0" dirty="0">
                <a:solidFill>
                  <a:srgbClr val="2F2F2F"/>
                </a:solidFill>
                <a:effectLst/>
                <a:latin typeface="franklin-gothic-urw"/>
              </a:rPr>
              <a:t>Anny Malo from St-Zenon, Quebec, Canada.</a:t>
            </a:r>
            <a:br>
              <a:rPr lang="en-US" sz="2000" dirty="0"/>
            </a:br>
            <a:r>
              <a:rPr lang="en-US" sz="2000" b="1" i="0" dirty="0">
                <a:solidFill>
                  <a:srgbClr val="2F2F2F"/>
                </a:solidFill>
                <a:effectLst/>
                <a:latin typeface="franklin-gothic-urw"/>
              </a:rPr>
              <a:t>Age 54.</a:t>
            </a:r>
            <a:br>
              <a:rPr lang="en-US" sz="2000" dirty="0"/>
            </a:br>
            <a:r>
              <a:rPr lang="en-US" sz="2000" b="0" i="0" dirty="0">
                <a:solidFill>
                  <a:srgbClr val="2F2F2F"/>
                </a:solidFill>
                <a:effectLst/>
                <a:latin typeface="franklin-gothic-urw"/>
              </a:rPr>
              <a:t>“I started racing dogs in 1996 after I met my husband, Marco. In 1999 we got some precious teaching out of Joe and Pam Redington. From there, we raced western Canadian mid-distance events with mass starts and met so many good mushers. It became a family affair with our two boys following us on the road for at least a month every winter.  I won the Pedigree Stage Stop as a rookie in 2019, then five Pedigree Stage Stop Races in a row. It is sure a format we love!!!!”</a:t>
            </a:r>
            <a:endParaRPr lang="en-US" sz="2400" b="1" dirty="0"/>
          </a:p>
        </p:txBody>
      </p:sp>
      <p:sp>
        <p:nvSpPr>
          <p:cNvPr id="4" name="Slide Number Placeholder 3"/>
          <p:cNvSpPr>
            <a:spLocks noGrp="1"/>
          </p:cNvSpPr>
          <p:nvPr>
            <p:ph type="sldNum" sz="quarter" idx="12"/>
          </p:nvPr>
        </p:nvSpPr>
        <p:spPr/>
        <p:txBody>
          <a:bodyPr/>
          <a:lstStyle/>
          <a:p>
            <a:fld id="{BCE3E67B-1E32-417E-979A-3D195BCC4360}" type="slidenum">
              <a:rPr lang="en-US" smtClean="0"/>
              <a:t>32</a:t>
            </a:fld>
            <a:endParaRPr lang="en-US"/>
          </a:p>
        </p:txBody>
      </p:sp>
      <p:pic>
        <p:nvPicPr>
          <p:cNvPr id="7" name="Picture 6">
            <a:extLst>
              <a:ext uri="{FF2B5EF4-FFF2-40B4-BE49-F238E27FC236}">
                <a16:creationId xmlns:a16="http://schemas.microsoft.com/office/drawing/2014/main" id="{C26AB0F9-76E7-4042-BEA1-637D70093284}"/>
              </a:ext>
            </a:extLst>
          </p:cNvPr>
          <p:cNvPicPr>
            <a:picLocks noChangeAspect="1"/>
          </p:cNvPicPr>
          <p:nvPr/>
        </p:nvPicPr>
        <p:blipFill>
          <a:blip r:embed="rId3"/>
          <a:stretch>
            <a:fillRect/>
          </a:stretch>
        </p:blipFill>
        <p:spPr>
          <a:xfrm>
            <a:off x="1520703" y="4362608"/>
            <a:ext cx="4730993" cy="5073911"/>
          </a:xfrm>
          <a:prstGeom prst="rect">
            <a:avLst/>
          </a:prstGeom>
        </p:spPr>
      </p:pic>
    </p:spTree>
    <p:extLst>
      <p:ext uri="{BB962C8B-B14F-4D97-AF65-F5344CB8AC3E}">
        <p14:creationId xmlns:p14="http://schemas.microsoft.com/office/powerpoint/2010/main" val="1822784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TextBox 2"/>
          <p:cNvSpPr txBox="1"/>
          <p:nvPr/>
        </p:nvSpPr>
        <p:spPr>
          <a:xfrm>
            <a:off x="344963" y="747069"/>
            <a:ext cx="7082481" cy="4154984"/>
          </a:xfrm>
          <a:prstGeom prst="rect">
            <a:avLst/>
          </a:prstGeom>
          <a:noFill/>
        </p:spPr>
        <p:txBody>
          <a:bodyPr wrap="square" rtlCol="0">
            <a:spAutoFit/>
          </a:bodyPr>
          <a:lstStyle/>
          <a:p>
            <a:pPr algn="l"/>
            <a:r>
              <a:rPr lang="en-US" sz="2000" b="1" dirty="0">
                <a:solidFill>
                  <a:srgbClr val="2F2F2F"/>
                </a:solidFill>
                <a:latin typeface="franklin-gothic-urw"/>
              </a:rPr>
              <a:t>#11-</a:t>
            </a:r>
            <a:r>
              <a:rPr lang="en-US" sz="2000" b="1" i="0" dirty="0">
                <a:solidFill>
                  <a:srgbClr val="2F2F2F"/>
                </a:solidFill>
                <a:effectLst/>
                <a:latin typeface="franklin-gothic-urw"/>
              </a:rPr>
              <a:t>Alix Crittenden, Bondurant Wyoming.</a:t>
            </a:r>
            <a:endParaRPr lang="en-US" sz="2000" b="0" i="0" dirty="0">
              <a:solidFill>
                <a:srgbClr val="2F2F2F"/>
              </a:solidFill>
              <a:effectLst/>
              <a:latin typeface="franklin-gothic-urw"/>
            </a:endParaRPr>
          </a:p>
          <a:p>
            <a:pPr algn="l"/>
            <a:r>
              <a:rPr lang="en-US" sz="2000" b="1" i="0" dirty="0">
                <a:solidFill>
                  <a:srgbClr val="2F2F2F"/>
                </a:solidFill>
                <a:effectLst/>
                <a:latin typeface="franklin-gothic-urw"/>
              </a:rPr>
              <a:t>Age 37.</a:t>
            </a:r>
            <a:br>
              <a:rPr lang="en-US" sz="2000" b="0" i="0" dirty="0">
                <a:solidFill>
                  <a:srgbClr val="2F2F2F"/>
                </a:solidFill>
                <a:effectLst/>
                <a:latin typeface="franklin-gothic-urw"/>
              </a:rPr>
            </a:br>
            <a:r>
              <a:rPr lang="en-US" sz="2000" b="0" i="0" dirty="0">
                <a:solidFill>
                  <a:srgbClr val="2F2F2F"/>
                </a:solidFill>
                <a:effectLst/>
                <a:latin typeface="franklin-gothic-urw"/>
              </a:rPr>
              <a:t>Alix has been a professional musher for Jackson Hole Iditarod Sled Dog Kennel for many years. With her husband Sam’s support, she’s battled a brain tumor which was diagnosed about two weeks before last year’s race. Undaunted, every day she cheered her handler, Jess Moore, who finished third. Alix is excited to be back on the roster and wants to be on the top of that podium. “A battle with cancer makes everything physically harder but, somehow, at the same time makes it all feel easier mentally. I’m glad I’ve had dog mushing in my life to make me tougher and I’m ready for the race.”</a:t>
            </a:r>
          </a:p>
          <a:p>
            <a:endParaRPr lang="en-US" sz="2400" dirty="0"/>
          </a:p>
        </p:txBody>
      </p:sp>
      <p:sp>
        <p:nvSpPr>
          <p:cNvPr id="4" name="Slide Number Placeholder 3"/>
          <p:cNvSpPr>
            <a:spLocks noGrp="1"/>
          </p:cNvSpPr>
          <p:nvPr>
            <p:ph type="sldNum" sz="quarter" idx="12"/>
          </p:nvPr>
        </p:nvSpPr>
        <p:spPr/>
        <p:txBody>
          <a:bodyPr/>
          <a:lstStyle/>
          <a:p>
            <a:fld id="{BCE3E67B-1E32-417E-979A-3D195BCC4360}" type="slidenum">
              <a:rPr lang="en-US" smtClean="0"/>
              <a:t>33</a:t>
            </a:fld>
            <a:endParaRPr lang="en-US"/>
          </a:p>
        </p:txBody>
      </p:sp>
      <p:pic>
        <p:nvPicPr>
          <p:cNvPr id="7" name="Picture 6">
            <a:extLst>
              <a:ext uri="{FF2B5EF4-FFF2-40B4-BE49-F238E27FC236}">
                <a16:creationId xmlns:a16="http://schemas.microsoft.com/office/drawing/2014/main" id="{9BFE20C6-DAFB-41E9-9B03-FF6F7E1CA66E}"/>
              </a:ext>
            </a:extLst>
          </p:cNvPr>
          <p:cNvPicPr>
            <a:picLocks noChangeAspect="1"/>
          </p:cNvPicPr>
          <p:nvPr/>
        </p:nvPicPr>
        <p:blipFill>
          <a:blip r:embed="rId3"/>
          <a:stretch>
            <a:fillRect/>
          </a:stretch>
        </p:blipFill>
        <p:spPr>
          <a:xfrm>
            <a:off x="1511178" y="4465694"/>
            <a:ext cx="4750044" cy="5124713"/>
          </a:xfrm>
          <a:prstGeom prst="rect">
            <a:avLst/>
          </a:prstGeom>
        </p:spPr>
      </p:pic>
    </p:spTree>
    <p:extLst>
      <p:ext uri="{BB962C8B-B14F-4D97-AF65-F5344CB8AC3E}">
        <p14:creationId xmlns:p14="http://schemas.microsoft.com/office/powerpoint/2010/main" val="2420118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TextBox 2"/>
          <p:cNvSpPr txBox="1"/>
          <p:nvPr/>
        </p:nvSpPr>
        <p:spPr>
          <a:xfrm>
            <a:off x="446902" y="1052599"/>
            <a:ext cx="7191633" cy="3600986"/>
          </a:xfrm>
          <a:prstGeom prst="rect">
            <a:avLst/>
          </a:prstGeom>
          <a:noFill/>
        </p:spPr>
        <p:txBody>
          <a:bodyPr wrap="square" rtlCol="0">
            <a:spAutoFit/>
          </a:bodyPr>
          <a:lstStyle/>
          <a:p>
            <a:pPr algn="l"/>
            <a:r>
              <a:rPr lang="en-US" sz="2000" b="1" i="0" dirty="0">
                <a:solidFill>
                  <a:srgbClr val="2F2F2F"/>
                </a:solidFill>
                <a:effectLst/>
                <a:latin typeface="franklin-gothic-urw"/>
              </a:rPr>
              <a:t> </a:t>
            </a:r>
            <a:r>
              <a:rPr lang="en-US" sz="2000" b="1" dirty="0">
                <a:solidFill>
                  <a:srgbClr val="2F2F2F"/>
                </a:solidFill>
                <a:latin typeface="franklin-gothic-urw"/>
              </a:rPr>
              <a:t>#12-</a:t>
            </a:r>
            <a:r>
              <a:rPr lang="en-US" sz="2000" b="1" i="0" dirty="0">
                <a:solidFill>
                  <a:srgbClr val="2F2F2F"/>
                </a:solidFill>
                <a:effectLst/>
                <a:latin typeface="franklin-gothic-urw"/>
              </a:rPr>
              <a:t> Bruce Magnusson from Newberry, Michigan.</a:t>
            </a:r>
            <a:endParaRPr lang="en-US" sz="2000" b="0" i="0" dirty="0">
              <a:solidFill>
                <a:srgbClr val="2F2F2F"/>
              </a:solidFill>
              <a:effectLst/>
              <a:latin typeface="franklin-gothic-urw"/>
            </a:endParaRPr>
          </a:p>
          <a:p>
            <a:pPr algn="l"/>
            <a:r>
              <a:rPr lang="en-US" sz="2000" b="1" i="0" dirty="0">
                <a:solidFill>
                  <a:srgbClr val="2F2F2F"/>
                </a:solidFill>
                <a:effectLst/>
                <a:latin typeface="franklin-gothic-urw"/>
              </a:rPr>
              <a:t>Age 61.</a:t>
            </a:r>
            <a:br>
              <a:rPr lang="en-US" sz="2000" b="1" i="0" dirty="0">
                <a:solidFill>
                  <a:srgbClr val="2F2F2F"/>
                </a:solidFill>
                <a:effectLst/>
                <a:latin typeface="franklin-gothic-urw"/>
              </a:rPr>
            </a:br>
            <a:r>
              <a:rPr lang="en-US" sz="2000" b="0" i="0" dirty="0">
                <a:solidFill>
                  <a:srgbClr val="2F2F2F"/>
                </a:solidFill>
                <a:effectLst/>
                <a:latin typeface="franklin-gothic-urw"/>
              </a:rPr>
              <a:t>Bruce has run the Stage Stop Race more times than any other competitor in our 30-year history. The first time he ever got on a sled was a race in 2002, where he placed second; his dad took first. Bruce was hooked! Now in his 22nd year of mushing, he lives and trains in Newberry, in the upper peninsula of Michigan where he has a kennel. “The Stage Stop is always the primary focus of our race season, and I can’t imagine not being a part of this race and the Stage Stop family.”</a:t>
            </a:r>
          </a:p>
          <a:p>
            <a:endParaRPr lang="en-US" sz="2800" b="1" dirty="0"/>
          </a:p>
        </p:txBody>
      </p:sp>
      <p:sp>
        <p:nvSpPr>
          <p:cNvPr id="4" name="Slide Number Placeholder 3"/>
          <p:cNvSpPr>
            <a:spLocks noGrp="1"/>
          </p:cNvSpPr>
          <p:nvPr>
            <p:ph type="sldNum" sz="quarter" idx="12"/>
          </p:nvPr>
        </p:nvSpPr>
        <p:spPr/>
        <p:txBody>
          <a:bodyPr/>
          <a:lstStyle/>
          <a:p>
            <a:fld id="{BCE3E67B-1E32-417E-979A-3D195BCC4360}" type="slidenum">
              <a:rPr lang="en-US" smtClean="0"/>
              <a:t>34</a:t>
            </a:fld>
            <a:endParaRPr lang="en-US"/>
          </a:p>
        </p:txBody>
      </p:sp>
      <p:pic>
        <p:nvPicPr>
          <p:cNvPr id="7" name="Picture 6">
            <a:extLst>
              <a:ext uri="{FF2B5EF4-FFF2-40B4-BE49-F238E27FC236}">
                <a16:creationId xmlns:a16="http://schemas.microsoft.com/office/drawing/2014/main" id="{F0397E97-0786-4DA2-9AD5-991BF094EF29}"/>
              </a:ext>
            </a:extLst>
          </p:cNvPr>
          <p:cNvPicPr>
            <a:picLocks noChangeAspect="1"/>
          </p:cNvPicPr>
          <p:nvPr/>
        </p:nvPicPr>
        <p:blipFill>
          <a:blip r:embed="rId3"/>
          <a:stretch>
            <a:fillRect/>
          </a:stretch>
        </p:blipFill>
        <p:spPr>
          <a:xfrm>
            <a:off x="1426896" y="4355753"/>
            <a:ext cx="4724643" cy="5150115"/>
          </a:xfrm>
          <a:prstGeom prst="rect">
            <a:avLst/>
          </a:prstGeom>
        </p:spPr>
      </p:pic>
    </p:spTree>
    <p:extLst>
      <p:ext uri="{BB962C8B-B14F-4D97-AF65-F5344CB8AC3E}">
        <p14:creationId xmlns:p14="http://schemas.microsoft.com/office/powerpoint/2010/main" val="3061477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TextBox 2"/>
          <p:cNvSpPr txBox="1"/>
          <p:nvPr/>
        </p:nvSpPr>
        <p:spPr>
          <a:xfrm>
            <a:off x="290387" y="648222"/>
            <a:ext cx="7191633" cy="3847207"/>
          </a:xfrm>
          <a:prstGeom prst="rect">
            <a:avLst/>
          </a:prstGeom>
          <a:noFill/>
        </p:spPr>
        <p:txBody>
          <a:bodyPr wrap="square" rtlCol="0">
            <a:spAutoFit/>
          </a:bodyPr>
          <a:lstStyle/>
          <a:p>
            <a:r>
              <a:rPr lang="en-US" sz="2000" b="1" dirty="0">
                <a:solidFill>
                  <a:srgbClr val="2F2F2F"/>
                </a:solidFill>
                <a:latin typeface="franklin-gothic-urw"/>
              </a:rPr>
              <a:t>#13-J</a:t>
            </a:r>
            <a:r>
              <a:rPr lang="en-US" sz="2000" b="1" i="0" dirty="0">
                <a:solidFill>
                  <a:srgbClr val="2F2F2F"/>
                </a:solidFill>
                <a:effectLst/>
                <a:latin typeface="franklin-gothic-urw"/>
              </a:rPr>
              <a:t>R Anderson from </a:t>
            </a:r>
            <a:r>
              <a:rPr lang="en-US" sz="2000" b="1" i="0" dirty="0" err="1">
                <a:solidFill>
                  <a:srgbClr val="2F2F2F"/>
                </a:solidFill>
                <a:effectLst/>
                <a:latin typeface="franklin-gothic-urw"/>
              </a:rPr>
              <a:t>Buyck</a:t>
            </a:r>
            <a:r>
              <a:rPr lang="en-US" sz="2000" b="1" i="0" dirty="0">
                <a:solidFill>
                  <a:srgbClr val="2F2F2F"/>
                </a:solidFill>
                <a:effectLst/>
                <a:latin typeface="franklin-gothic-urw"/>
              </a:rPr>
              <a:t>, Minnesota.</a:t>
            </a:r>
            <a:br>
              <a:rPr lang="en-US" sz="2000" b="1" i="0" dirty="0">
                <a:solidFill>
                  <a:srgbClr val="2F2F2F"/>
                </a:solidFill>
                <a:effectLst/>
                <a:latin typeface="franklin-gothic-urw"/>
              </a:rPr>
            </a:br>
            <a:r>
              <a:rPr lang="en-US" sz="2000" b="1" i="0" dirty="0">
                <a:solidFill>
                  <a:srgbClr val="2F2F2F"/>
                </a:solidFill>
                <a:effectLst/>
                <a:latin typeface="franklin-gothic-urw"/>
              </a:rPr>
              <a:t>Age 45.</a:t>
            </a:r>
            <a:br>
              <a:rPr lang="en-US" sz="2000" b="1" i="0" dirty="0">
                <a:solidFill>
                  <a:srgbClr val="2F2F2F"/>
                </a:solidFill>
                <a:effectLst/>
                <a:latin typeface="franklin-gothic-urw"/>
              </a:rPr>
            </a:br>
            <a:r>
              <a:rPr lang="en-US" sz="2000" b="0" i="0" dirty="0">
                <a:solidFill>
                  <a:srgbClr val="2F2F2F"/>
                </a:solidFill>
                <a:effectLst/>
                <a:latin typeface="franklin-gothic-urw"/>
              </a:rPr>
              <a:t>JR is a native of Minnesotan who has dedicated over 20 years to the sport of endurance canines. He and wife, Anna ‘Chapman’ Anderson, own the River Rock Kennel in </a:t>
            </a:r>
            <a:r>
              <a:rPr lang="en-US" sz="2000" b="0" i="0" dirty="0" err="1">
                <a:solidFill>
                  <a:srgbClr val="2F2F2F"/>
                </a:solidFill>
                <a:effectLst/>
                <a:latin typeface="franklin-gothic-urw"/>
              </a:rPr>
              <a:t>Buyck</a:t>
            </a:r>
            <a:r>
              <a:rPr lang="en-US" sz="2000" b="0" i="0" dirty="0">
                <a:solidFill>
                  <a:srgbClr val="2F2F2F"/>
                </a:solidFill>
                <a:effectLst/>
                <a:latin typeface="franklin-gothic-urw"/>
              </a:rPr>
              <a:t>, Minnesota. When not racing dogs, JR can be found playing with his daughter Sara and son Eli. Through research, extensive training, and competitive racing, he’s developed a keen knowledge of the canine’s ability to perform at accelerated levels.</a:t>
            </a:r>
            <a:endParaRPr lang="en-US" sz="2800" b="1" dirty="0"/>
          </a:p>
          <a:p>
            <a:pPr algn="ctr"/>
            <a:endParaRPr lang="en-US" sz="2800" b="1" dirty="0"/>
          </a:p>
          <a:p>
            <a:pPr algn="ctr"/>
            <a:endParaRPr lang="en-US" sz="2800" b="1" dirty="0"/>
          </a:p>
        </p:txBody>
      </p:sp>
      <p:sp>
        <p:nvSpPr>
          <p:cNvPr id="4" name="Slide Number Placeholder 3"/>
          <p:cNvSpPr>
            <a:spLocks noGrp="1"/>
          </p:cNvSpPr>
          <p:nvPr>
            <p:ph type="sldNum" sz="quarter" idx="12"/>
          </p:nvPr>
        </p:nvSpPr>
        <p:spPr/>
        <p:txBody>
          <a:bodyPr/>
          <a:lstStyle/>
          <a:p>
            <a:fld id="{BCE3E67B-1E32-417E-979A-3D195BCC4360}" type="slidenum">
              <a:rPr lang="en-US" smtClean="0"/>
              <a:t>35</a:t>
            </a:fld>
            <a:endParaRPr lang="en-US"/>
          </a:p>
        </p:txBody>
      </p:sp>
      <p:pic>
        <p:nvPicPr>
          <p:cNvPr id="7" name="Picture 6">
            <a:extLst>
              <a:ext uri="{FF2B5EF4-FFF2-40B4-BE49-F238E27FC236}">
                <a16:creationId xmlns:a16="http://schemas.microsoft.com/office/drawing/2014/main" id="{69AB36C4-0945-4EE0-B433-111844A8E890}"/>
              </a:ext>
            </a:extLst>
          </p:cNvPr>
          <p:cNvPicPr>
            <a:picLocks noChangeAspect="1"/>
          </p:cNvPicPr>
          <p:nvPr/>
        </p:nvPicPr>
        <p:blipFill>
          <a:blip r:embed="rId3"/>
          <a:stretch>
            <a:fillRect/>
          </a:stretch>
        </p:blipFill>
        <p:spPr>
          <a:xfrm>
            <a:off x="1523878" y="4035804"/>
            <a:ext cx="4724643" cy="5086611"/>
          </a:xfrm>
          <a:prstGeom prst="rect">
            <a:avLst/>
          </a:prstGeom>
        </p:spPr>
      </p:pic>
    </p:spTree>
    <p:extLst>
      <p:ext uri="{BB962C8B-B14F-4D97-AF65-F5344CB8AC3E}">
        <p14:creationId xmlns:p14="http://schemas.microsoft.com/office/powerpoint/2010/main" val="3628649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TextBox 2"/>
          <p:cNvSpPr txBox="1"/>
          <p:nvPr/>
        </p:nvSpPr>
        <p:spPr>
          <a:xfrm>
            <a:off x="580767" y="772106"/>
            <a:ext cx="7191633" cy="3170099"/>
          </a:xfrm>
          <a:prstGeom prst="rect">
            <a:avLst/>
          </a:prstGeom>
          <a:noFill/>
        </p:spPr>
        <p:txBody>
          <a:bodyPr wrap="square" rtlCol="0">
            <a:spAutoFit/>
          </a:bodyPr>
          <a:lstStyle/>
          <a:p>
            <a:r>
              <a:rPr lang="en-US" sz="2000" b="1" dirty="0">
                <a:solidFill>
                  <a:srgbClr val="2F2F2F"/>
                </a:solidFill>
                <a:latin typeface="franklin-gothic-urw"/>
              </a:rPr>
              <a:t>#14-</a:t>
            </a:r>
            <a:r>
              <a:rPr lang="en-US" sz="2000" b="1" i="0" dirty="0">
                <a:solidFill>
                  <a:srgbClr val="2F2F2F"/>
                </a:solidFill>
                <a:effectLst/>
                <a:latin typeface="franklin-gothic-urw"/>
              </a:rPr>
              <a:t> Leonie </a:t>
            </a:r>
            <a:r>
              <a:rPr lang="en-US" sz="2000" b="1" i="0" dirty="0" err="1">
                <a:solidFill>
                  <a:srgbClr val="2F2F2F"/>
                </a:solidFill>
                <a:effectLst/>
                <a:latin typeface="franklin-gothic-urw"/>
              </a:rPr>
              <a:t>Tetzner</a:t>
            </a:r>
            <a:r>
              <a:rPr lang="en-US" sz="2000" b="1" i="0" dirty="0">
                <a:solidFill>
                  <a:srgbClr val="2F2F2F"/>
                </a:solidFill>
                <a:effectLst/>
                <a:latin typeface="franklin-gothic-urw"/>
              </a:rPr>
              <a:t>, Burg Germany.</a:t>
            </a:r>
            <a:br>
              <a:rPr lang="en-US" sz="2000" b="1" i="0" dirty="0">
                <a:solidFill>
                  <a:srgbClr val="2F2F2F"/>
                </a:solidFill>
                <a:effectLst/>
                <a:latin typeface="franklin-gothic-urw"/>
              </a:rPr>
            </a:br>
            <a:r>
              <a:rPr lang="en-US" sz="2000" b="1" i="0" dirty="0">
                <a:solidFill>
                  <a:srgbClr val="2F2F2F"/>
                </a:solidFill>
                <a:effectLst/>
                <a:latin typeface="franklin-gothic-urw"/>
              </a:rPr>
              <a:t>Age 14 and 10 months at race time</a:t>
            </a:r>
            <a:r>
              <a:rPr lang="en-US" sz="2000" b="0" i="0" dirty="0">
                <a:solidFill>
                  <a:srgbClr val="2F2F2F"/>
                </a:solidFill>
                <a:effectLst/>
                <a:latin typeface="franklin-gothic-urw"/>
              </a:rPr>
              <a:t>.</a:t>
            </a:r>
            <a:br>
              <a:rPr lang="en-US" sz="2000" b="1" i="0" dirty="0">
                <a:solidFill>
                  <a:srgbClr val="2F2F2F"/>
                </a:solidFill>
                <a:effectLst/>
                <a:latin typeface="franklin-gothic-urw"/>
              </a:rPr>
            </a:br>
            <a:r>
              <a:rPr lang="en-US" sz="2000" b="1" i="0" dirty="0">
                <a:solidFill>
                  <a:srgbClr val="2F2F2F"/>
                </a:solidFill>
                <a:effectLst/>
                <a:latin typeface="franklin-gothic-urw"/>
              </a:rPr>
              <a:t>“</a:t>
            </a:r>
            <a:r>
              <a:rPr lang="en-US" sz="2000" b="0" i="0" dirty="0">
                <a:solidFill>
                  <a:srgbClr val="2F2F2F"/>
                </a:solidFill>
                <a:effectLst/>
                <a:latin typeface="franklin-gothic-urw"/>
              </a:rPr>
              <a:t>I race and train dogs, mostly open teams since I can stay on runners,” says Leonie, an enthusiastic, first time Stage Stop competitor. Leonie started running dogs when she was 4 years old. In Europe, she’s a bit of a media star, featured in radio, television and sports magazines. In 2023, she received the Susan’s Hope Award for Dog Care at the Fur </a:t>
            </a:r>
            <a:r>
              <a:rPr lang="en-US" sz="2000" b="0" i="0" dirty="0" err="1">
                <a:solidFill>
                  <a:srgbClr val="2F2F2F"/>
                </a:solidFill>
                <a:effectLst/>
                <a:latin typeface="franklin-gothic-urw"/>
              </a:rPr>
              <a:t>Rondy</a:t>
            </a:r>
            <a:r>
              <a:rPr lang="en-US" sz="2000" b="0" i="0" dirty="0">
                <a:solidFill>
                  <a:srgbClr val="2F2F2F"/>
                </a:solidFill>
                <a:effectLst/>
                <a:latin typeface="franklin-gothic-urw"/>
              </a:rPr>
              <a:t>. Leonie loves dogs — training, racing, and winning, and has 14 track record titles. “I like all the mushers and helpers from the Stage Stop!”</a:t>
            </a:r>
            <a:endParaRPr lang="en-US" sz="2400" dirty="0"/>
          </a:p>
        </p:txBody>
      </p:sp>
      <p:sp>
        <p:nvSpPr>
          <p:cNvPr id="4" name="Slide Number Placeholder 3"/>
          <p:cNvSpPr>
            <a:spLocks noGrp="1"/>
          </p:cNvSpPr>
          <p:nvPr>
            <p:ph type="sldNum" sz="quarter" idx="12"/>
          </p:nvPr>
        </p:nvSpPr>
        <p:spPr/>
        <p:txBody>
          <a:bodyPr/>
          <a:lstStyle/>
          <a:p>
            <a:fld id="{BCE3E67B-1E32-417E-979A-3D195BCC4360}" type="slidenum">
              <a:rPr lang="en-US" smtClean="0"/>
              <a:t>36</a:t>
            </a:fld>
            <a:endParaRPr lang="en-US"/>
          </a:p>
        </p:txBody>
      </p:sp>
      <p:pic>
        <p:nvPicPr>
          <p:cNvPr id="7" name="Picture 6">
            <a:extLst>
              <a:ext uri="{FF2B5EF4-FFF2-40B4-BE49-F238E27FC236}">
                <a16:creationId xmlns:a16="http://schemas.microsoft.com/office/drawing/2014/main" id="{1854D957-436D-4AF0-8B4D-1B2677FEDA3E}"/>
              </a:ext>
            </a:extLst>
          </p:cNvPr>
          <p:cNvPicPr>
            <a:picLocks noChangeAspect="1"/>
          </p:cNvPicPr>
          <p:nvPr/>
        </p:nvPicPr>
        <p:blipFill>
          <a:blip r:embed="rId3"/>
          <a:stretch>
            <a:fillRect/>
          </a:stretch>
        </p:blipFill>
        <p:spPr>
          <a:xfrm>
            <a:off x="1523878" y="4204867"/>
            <a:ext cx="4724643" cy="5048509"/>
          </a:xfrm>
          <a:prstGeom prst="rect">
            <a:avLst/>
          </a:prstGeom>
        </p:spPr>
      </p:pic>
    </p:spTree>
    <p:extLst>
      <p:ext uri="{BB962C8B-B14F-4D97-AF65-F5344CB8AC3E}">
        <p14:creationId xmlns:p14="http://schemas.microsoft.com/office/powerpoint/2010/main" val="2333947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5" y="-200234"/>
            <a:ext cx="7772395" cy="10058400"/>
          </a:xfrm>
          <a:prstGeom prst="rect">
            <a:avLst/>
          </a:prstGeom>
          <a:noFill/>
        </p:spPr>
      </p:pic>
      <p:sp>
        <p:nvSpPr>
          <p:cNvPr id="3" name="TextBox 2"/>
          <p:cNvSpPr txBox="1"/>
          <p:nvPr/>
        </p:nvSpPr>
        <p:spPr>
          <a:xfrm>
            <a:off x="470012" y="576208"/>
            <a:ext cx="7191633" cy="3609963"/>
          </a:xfrm>
          <a:prstGeom prst="rect">
            <a:avLst/>
          </a:prstGeom>
          <a:noFill/>
        </p:spPr>
        <p:txBody>
          <a:bodyPr wrap="square" rtlCol="0">
            <a:spAutoFit/>
          </a:bodyPr>
          <a:lstStyle/>
          <a:p>
            <a:r>
              <a:rPr lang="en-US" b="1" dirty="0">
                <a:solidFill>
                  <a:srgbClr val="2F2F2F"/>
                </a:solidFill>
                <a:latin typeface="franklin-gothic-urw"/>
              </a:rPr>
              <a:t>#15-</a:t>
            </a:r>
            <a:r>
              <a:rPr lang="en-US" b="1" i="0" dirty="0">
                <a:solidFill>
                  <a:srgbClr val="2F2F2F"/>
                </a:solidFill>
                <a:effectLst/>
                <a:latin typeface="franklin-gothic-urw"/>
              </a:rPr>
              <a:t>Dave Hochman, </a:t>
            </a:r>
            <a:r>
              <a:rPr lang="en-US" b="1" i="0" dirty="0" err="1">
                <a:solidFill>
                  <a:srgbClr val="2F2F2F"/>
                </a:solidFill>
                <a:effectLst/>
                <a:latin typeface="franklin-gothic-urw"/>
              </a:rPr>
              <a:t>Carlowrie</a:t>
            </a:r>
            <a:r>
              <a:rPr lang="en-US" b="1" i="0" dirty="0">
                <a:solidFill>
                  <a:srgbClr val="2F2F2F"/>
                </a:solidFill>
                <a:effectLst/>
                <a:latin typeface="franklin-gothic-urw"/>
              </a:rPr>
              <a:t>, Manitoba, Canada.</a:t>
            </a:r>
            <a:br>
              <a:rPr lang="en-US" b="1" i="0" dirty="0">
                <a:solidFill>
                  <a:srgbClr val="2F2F2F"/>
                </a:solidFill>
                <a:effectLst/>
                <a:latin typeface="franklin-gothic-urw"/>
              </a:rPr>
            </a:br>
            <a:r>
              <a:rPr lang="en-US" b="1" i="0" dirty="0">
                <a:solidFill>
                  <a:srgbClr val="2F2F2F"/>
                </a:solidFill>
                <a:effectLst/>
                <a:latin typeface="franklin-gothic-urw"/>
              </a:rPr>
              <a:t>Age 59.</a:t>
            </a:r>
            <a:br>
              <a:rPr lang="en-US" b="1" i="0" dirty="0">
                <a:solidFill>
                  <a:srgbClr val="2F2F2F"/>
                </a:solidFill>
                <a:effectLst/>
                <a:latin typeface="franklin-gothic-urw"/>
              </a:rPr>
            </a:br>
            <a:r>
              <a:rPr lang="en-US" b="0" i="0" dirty="0">
                <a:solidFill>
                  <a:srgbClr val="2F2F2F"/>
                </a:solidFill>
                <a:effectLst/>
                <a:latin typeface="franklin-gothic-urw"/>
              </a:rPr>
              <a:t>Dave saw his first sled dog races at the Festival Du Voyager in Winnipeg, Manitoba in 1979. Afterwards, he convinced his mom to allow him three dogs, and that launched his mushing career. During the summer months, Dave is a provincial park maintenance worker. When not training sled dogs or working, he enjoys singing and playing in a band. Dave has two grown kids, Justin and Julie, and a wonderful partner, Janice, who is also his dog handler.</a:t>
            </a:r>
            <a:endParaRPr lang="en-US" dirty="0"/>
          </a:p>
          <a:p>
            <a:br>
              <a:rPr lang="en-US" dirty="0"/>
            </a:br>
            <a:endParaRPr lang="en-US" sz="2800" dirty="0"/>
          </a:p>
        </p:txBody>
      </p:sp>
      <p:sp>
        <p:nvSpPr>
          <p:cNvPr id="4" name="Slide Number Placeholder 3"/>
          <p:cNvSpPr>
            <a:spLocks noGrp="1"/>
          </p:cNvSpPr>
          <p:nvPr>
            <p:ph type="sldNum" sz="quarter" idx="12"/>
          </p:nvPr>
        </p:nvSpPr>
        <p:spPr/>
        <p:txBody>
          <a:bodyPr/>
          <a:lstStyle/>
          <a:p>
            <a:fld id="{BCE3E67B-1E32-417E-979A-3D195BCC4360}" type="slidenum">
              <a:rPr lang="en-US" smtClean="0"/>
              <a:t>37</a:t>
            </a:fld>
            <a:endParaRPr lang="en-US"/>
          </a:p>
        </p:txBody>
      </p:sp>
      <p:pic>
        <p:nvPicPr>
          <p:cNvPr id="7" name="Picture 6">
            <a:extLst>
              <a:ext uri="{FF2B5EF4-FFF2-40B4-BE49-F238E27FC236}">
                <a16:creationId xmlns:a16="http://schemas.microsoft.com/office/drawing/2014/main" id="{42A6176C-BDD2-4691-85CC-EC6AD4E0F982}"/>
              </a:ext>
            </a:extLst>
          </p:cNvPr>
          <p:cNvPicPr>
            <a:picLocks noChangeAspect="1"/>
          </p:cNvPicPr>
          <p:nvPr/>
        </p:nvPicPr>
        <p:blipFill>
          <a:blip r:embed="rId3"/>
          <a:stretch>
            <a:fillRect/>
          </a:stretch>
        </p:blipFill>
        <p:spPr>
          <a:xfrm>
            <a:off x="1501652" y="3930229"/>
            <a:ext cx="4769095" cy="5162815"/>
          </a:xfrm>
          <a:prstGeom prst="rect">
            <a:avLst/>
          </a:prstGeom>
        </p:spPr>
      </p:pic>
    </p:spTree>
    <p:extLst>
      <p:ext uri="{BB962C8B-B14F-4D97-AF65-F5344CB8AC3E}">
        <p14:creationId xmlns:p14="http://schemas.microsoft.com/office/powerpoint/2010/main" val="455007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5" y="-200234"/>
            <a:ext cx="7772395" cy="10058400"/>
          </a:xfrm>
          <a:prstGeom prst="rect">
            <a:avLst/>
          </a:prstGeom>
          <a:noFill/>
        </p:spPr>
      </p:pic>
      <p:sp>
        <p:nvSpPr>
          <p:cNvPr id="3" name="TextBox 2"/>
          <p:cNvSpPr txBox="1"/>
          <p:nvPr/>
        </p:nvSpPr>
        <p:spPr>
          <a:xfrm>
            <a:off x="470012" y="576208"/>
            <a:ext cx="7191633" cy="3600986"/>
          </a:xfrm>
          <a:prstGeom prst="rect">
            <a:avLst/>
          </a:prstGeom>
          <a:noFill/>
        </p:spPr>
        <p:txBody>
          <a:bodyPr wrap="square" rtlCol="0">
            <a:spAutoFit/>
          </a:bodyPr>
          <a:lstStyle/>
          <a:p>
            <a:pPr algn="l"/>
            <a:r>
              <a:rPr lang="en-US" sz="2000" b="1" dirty="0">
                <a:solidFill>
                  <a:srgbClr val="2F2F2F"/>
                </a:solidFill>
                <a:latin typeface="franklin-gothic-urw"/>
              </a:rPr>
              <a:t>#16-</a:t>
            </a:r>
            <a:r>
              <a:rPr lang="en-US" sz="2000" b="1" i="0" dirty="0">
                <a:solidFill>
                  <a:srgbClr val="2F2F2F"/>
                </a:solidFill>
                <a:effectLst/>
                <a:latin typeface="franklin-gothic-urw"/>
              </a:rPr>
              <a:t> </a:t>
            </a:r>
            <a:r>
              <a:rPr lang="en-US" sz="2000" b="1" i="0" dirty="0" err="1">
                <a:solidFill>
                  <a:srgbClr val="2F2F2F"/>
                </a:solidFill>
                <a:effectLst/>
                <a:latin typeface="franklin-gothic-urw"/>
              </a:rPr>
              <a:t>Łukasz</a:t>
            </a:r>
            <a:r>
              <a:rPr lang="en-US" sz="2000" b="1" i="0" dirty="0">
                <a:solidFill>
                  <a:srgbClr val="2F2F2F"/>
                </a:solidFill>
                <a:effectLst/>
                <a:latin typeface="franklin-gothic-urw"/>
              </a:rPr>
              <a:t> </a:t>
            </a:r>
            <a:r>
              <a:rPr lang="en-US" sz="2000" b="1" i="0" dirty="0" err="1">
                <a:solidFill>
                  <a:srgbClr val="2F2F2F"/>
                </a:solidFill>
                <a:effectLst/>
                <a:latin typeface="franklin-gothic-urw"/>
              </a:rPr>
              <a:t>Paczynski</a:t>
            </a:r>
            <a:r>
              <a:rPr lang="en-US" sz="2000" b="1" i="0" dirty="0">
                <a:solidFill>
                  <a:srgbClr val="2F2F2F"/>
                </a:solidFill>
                <a:effectLst/>
                <a:latin typeface="franklin-gothic-urw"/>
              </a:rPr>
              <a:t> — </a:t>
            </a:r>
            <a:r>
              <a:rPr lang="en-US" sz="2000" b="1" i="0" dirty="0" err="1">
                <a:solidFill>
                  <a:srgbClr val="2F2F2F"/>
                </a:solidFill>
                <a:effectLst/>
                <a:latin typeface="franklin-gothic-urw"/>
              </a:rPr>
              <a:t>Swieradow-Zdroj</a:t>
            </a:r>
            <a:r>
              <a:rPr lang="en-US" sz="2000" b="1" i="0" dirty="0">
                <a:solidFill>
                  <a:srgbClr val="2F2F2F"/>
                </a:solidFill>
                <a:effectLst/>
                <a:latin typeface="franklin-gothic-urw"/>
              </a:rPr>
              <a:t>, Poland.</a:t>
            </a:r>
            <a:br>
              <a:rPr lang="en-US" sz="2000" b="1" i="0" dirty="0">
                <a:solidFill>
                  <a:srgbClr val="2F2F2F"/>
                </a:solidFill>
                <a:effectLst/>
                <a:latin typeface="franklin-gothic-urw"/>
              </a:rPr>
            </a:br>
            <a:r>
              <a:rPr lang="en-US" sz="2000" b="1" i="0" dirty="0">
                <a:solidFill>
                  <a:srgbClr val="2F2F2F"/>
                </a:solidFill>
                <a:effectLst/>
                <a:latin typeface="franklin-gothic-urw"/>
              </a:rPr>
              <a:t>Age 45.</a:t>
            </a:r>
            <a:endParaRPr lang="en-US" sz="2000" b="0" i="0" dirty="0">
              <a:solidFill>
                <a:srgbClr val="2F2F2F"/>
              </a:solidFill>
              <a:effectLst/>
              <a:latin typeface="franklin-gothic-urw"/>
            </a:endParaRPr>
          </a:p>
          <a:p>
            <a:pPr algn="l"/>
            <a:r>
              <a:rPr lang="en-US" sz="2000" b="0" i="0" dirty="0" err="1">
                <a:solidFill>
                  <a:srgbClr val="2F2F2F"/>
                </a:solidFill>
                <a:effectLst/>
                <a:latin typeface="franklin-gothic-urw"/>
              </a:rPr>
              <a:t>Łukasz</a:t>
            </a:r>
            <a:r>
              <a:rPr lang="en-US" sz="2000" b="0" i="0" dirty="0">
                <a:solidFill>
                  <a:srgbClr val="2F2F2F"/>
                </a:solidFill>
                <a:effectLst/>
                <a:latin typeface="franklin-gothic-urw"/>
              </a:rPr>
              <a:t> began sprint racing in 2007 in the Siberian husky class, and took third place World Championship. Then he took on middle distance racing in Europe. Last year he competed in the Norway Trail race (International mid-distance), IFSS third place World Championship, and later the 2024 La Grande </a:t>
            </a:r>
            <a:r>
              <a:rPr lang="en-US" sz="2000" b="0" i="0" dirty="0" err="1">
                <a:solidFill>
                  <a:srgbClr val="2F2F2F"/>
                </a:solidFill>
                <a:effectLst/>
                <a:latin typeface="franklin-gothic-urw"/>
              </a:rPr>
              <a:t>Odyssée</a:t>
            </a:r>
            <a:r>
              <a:rPr lang="en-US" sz="2000" b="0" i="0" dirty="0">
                <a:solidFill>
                  <a:srgbClr val="2F2F2F"/>
                </a:solidFill>
                <a:effectLst/>
                <a:latin typeface="franklin-gothic-urw"/>
              </a:rPr>
              <a:t> where he took fifth place overall and was awarded Rookie of the Year. This is </a:t>
            </a:r>
            <a:r>
              <a:rPr lang="en-US" sz="2000" b="0" i="0" dirty="0" err="1">
                <a:solidFill>
                  <a:srgbClr val="2F2F2F"/>
                </a:solidFill>
                <a:effectLst/>
                <a:latin typeface="franklin-gothic-urw"/>
              </a:rPr>
              <a:t>Łukasz</a:t>
            </a:r>
            <a:r>
              <a:rPr lang="en-US" sz="2000" b="0" i="0" dirty="0">
                <a:solidFill>
                  <a:srgbClr val="2F2F2F"/>
                </a:solidFill>
                <a:effectLst/>
                <a:latin typeface="franklin-gothic-urw"/>
              </a:rPr>
              <a:t>’ first time running the Stage Stop so let’s give him a warm Wyoming welcome.</a:t>
            </a:r>
          </a:p>
          <a:p>
            <a:endParaRPr lang="en-US" sz="2800" dirty="0"/>
          </a:p>
        </p:txBody>
      </p:sp>
      <p:sp>
        <p:nvSpPr>
          <p:cNvPr id="4" name="Slide Number Placeholder 3"/>
          <p:cNvSpPr>
            <a:spLocks noGrp="1"/>
          </p:cNvSpPr>
          <p:nvPr>
            <p:ph type="sldNum" sz="quarter" idx="12"/>
          </p:nvPr>
        </p:nvSpPr>
        <p:spPr/>
        <p:txBody>
          <a:bodyPr/>
          <a:lstStyle/>
          <a:p>
            <a:fld id="{BCE3E67B-1E32-417E-979A-3D195BCC4360}" type="slidenum">
              <a:rPr lang="en-US" smtClean="0"/>
              <a:t>38</a:t>
            </a:fld>
            <a:endParaRPr lang="en-US"/>
          </a:p>
        </p:txBody>
      </p:sp>
      <p:pic>
        <p:nvPicPr>
          <p:cNvPr id="6" name="Picture 5">
            <a:extLst>
              <a:ext uri="{FF2B5EF4-FFF2-40B4-BE49-F238E27FC236}">
                <a16:creationId xmlns:a16="http://schemas.microsoft.com/office/drawing/2014/main" id="{FA4C4DE3-5239-4C95-BC20-7DA10C51850D}"/>
              </a:ext>
            </a:extLst>
          </p:cNvPr>
          <p:cNvPicPr>
            <a:picLocks noChangeAspect="1"/>
          </p:cNvPicPr>
          <p:nvPr/>
        </p:nvPicPr>
        <p:blipFill>
          <a:blip r:embed="rId3"/>
          <a:stretch>
            <a:fillRect/>
          </a:stretch>
        </p:blipFill>
        <p:spPr>
          <a:xfrm>
            <a:off x="1492127" y="4153483"/>
            <a:ext cx="4788146" cy="5169166"/>
          </a:xfrm>
          <a:prstGeom prst="rect">
            <a:avLst/>
          </a:prstGeom>
        </p:spPr>
      </p:pic>
    </p:spTree>
    <p:extLst>
      <p:ext uri="{BB962C8B-B14F-4D97-AF65-F5344CB8AC3E}">
        <p14:creationId xmlns:p14="http://schemas.microsoft.com/office/powerpoint/2010/main" val="1718373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5" y="-200234"/>
            <a:ext cx="7772395" cy="10058400"/>
          </a:xfrm>
          <a:prstGeom prst="rect">
            <a:avLst/>
          </a:prstGeom>
          <a:noFill/>
        </p:spPr>
      </p:pic>
      <p:sp>
        <p:nvSpPr>
          <p:cNvPr id="3" name="TextBox 2"/>
          <p:cNvSpPr txBox="1"/>
          <p:nvPr/>
        </p:nvSpPr>
        <p:spPr>
          <a:xfrm>
            <a:off x="470012" y="576208"/>
            <a:ext cx="7191633" cy="2862322"/>
          </a:xfrm>
          <a:prstGeom prst="rect">
            <a:avLst/>
          </a:prstGeom>
          <a:noFill/>
        </p:spPr>
        <p:txBody>
          <a:bodyPr wrap="square" rtlCol="0">
            <a:spAutoFit/>
          </a:bodyPr>
          <a:lstStyle/>
          <a:p>
            <a:r>
              <a:rPr lang="en-US" sz="2000" b="1" dirty="0">
                <a:solidFill>
                  <a:srgbClr val="2F2F2F"/>
                </a:solidFill>
                <a:latin typeface="franklin-gothic-urw"/>
              </a:rPr>
              <a:t>#17-</a:t>
            </a:r>
            <a:r>
              <a:rPr lang="en-US" sz="2000" b="1" i="0" dirty="0">
                <a:solidFill>
                  <a:srgbClr val="2F2F2F"/>
                </a:solidFill>
                <a:effectLst/>
                <a:latin typeface="franklin-gothic-urw"/>
              </a:rPr>
              <a:t>Sean Hildreth, Bend, Oregon.</a:t>
            </a:r>
            <a:br>
              <a:rPr lang="en-US" sz="2000" b="1" i="0" dirty="0">
                <a:solidFill>
                  <a:srgbClr val="2F2F2F"/>
                </a:solidFill>
                <a:effectLst/>
                <a:latin typeface="franklin-gothic-urw"/>
              </a:rPr>
            </a:br>
            <a:r>
              <a:rPr lang="en-US" sz="2000" b="1" i="0" dirty="0">
                <a:solidFill>
                  <a:srgbClr val="2F2F2F"/>
                </a:solidFill>
                <a:effectLst/>
                <a:latin typeface="franklin-gothic-urw"/>
              </a:rPr>
              <a:t>Age 30.</a:t>
            </a:r>
            <a:br>
              <a:rPr lang="en-US" sz="2000" b="1" i="0" dirty="0">
                <a:solidFill>
                  <a:srgbClr val="2F2F2F"/>
                </a:solidFill>
                <a:effectLst/>
                <a:latin typeface="franklin-gothic-urw"/>
              </a:rPr>
            </a:br>
            <a:r>
              <a:rPr lang="en-US" sz="2000" b="0" i="0" dirty="0">
                <a:solidFill>
                  <a:srgbClr val="2F2F2F"/>
                </a:solidFill>
                <a:effectLst/>
                <a:latin typeface="franklin-gothic-urw"/>
              </a:rPr>
              <a:t>Sean began mushing in 2018 with Alpine Adventure Dog Sledding (Austin Forney’s kennel in Leadville, Colorado). “The first day of training I fell in love with the dogs, and the musher life,” he says. In 2022, Sean began working for Rachael and Jerry </a:t>
            </a:r>
            <a:r>
              <a:rPr lang="en-US" sz="2000" b="0" i="0" dirty="0" err="1">
                <a:solidFill>
                  <a:srgbClr val="2F2F2F"/>
                </a:solidFill>
                <a:effectLst/>
                <a:latin typeface="franklin-gothic-urw"/>
              </a:rPr>
              <a:t>Scdoris</a:t>
            </a:r>
            <a:r>
              <a:rPr lang="en-US" sz="2000" b="0" i="0" dirty="0">
                <a:solidFill>
                  <a:srgbClr val="2F2F2F"/>
                </a:solidFill>
                <a:effectLst/>
                <a:latin typeface="franklin-gothic-urw"/>
              </a:rPr>
              <a:t> at the Oregon Trail of Dreams where he worked with, and raced, their dog team. “Oregon and the kennel are my home, and the dogs are my family,” he says.</a:t>
            </a:r>
            <a:endParaRPr lang="en-US" sz="2800" dirty="0"/>
          </a:p>
        </p:txBody>
      </p:sp>
      <p:sp>
        <p:nvSpPr>
          <p:cNvPr id="4" name="Slide Number Placeholder 3"/>
          <p:cNvSpPr>
            <a:spLocks noGrp="1"/>
          </p:cNvSpPr>
          <p:nvPr>
            <p:ph type="sldNum" sz="quarter" idx="12"/>
          </p:nvPr>
        </p:nvSpPr>
        <p:spPr/>
        <p:txBody>
          <a:bodyPr/>
          <a:lstStyle/>
          <a:p>
            <a:fld id="{BCE3E67B-1E32-417E-979A-3D195BCC4360}" type="slidenum">
              <a:rPr lang="en-US" smtClean="0"/>
              <a:t>39</a:t>
            </a:fld>
            <a:endParaRPr lang="en-US"/>
          </a:p>
        </p:txBody>
      </p:sp>
      <p:pic>
        <p:nvPicPr>
          <p:cNvPr id="7" name="Picture 6">
            <a:extLst>
              <a:ext uri="{FF2B5EF4-FFF2-40B4-BE49-F238E27FC236}">
                <a16:creationId xmlns:a16="http://schemas.microsoft.com/office/drawing/2014/main" id="{25C0B525-6963-49FD-AAEC-B2970885D2FA}"/>
              </a:ext>
            </a:extLst>
          </p:cNvPr>
          <p:cNvPicPr>
            <a:picLocks noChangeAspect="1"/>
          </p:cNvPicPr>
          <p:nvPr/>
        </p:nvPicPr>
        <p:blipFill>
          <a:blip r:embed="rId3"/>
          <a:stretch>
            <a:fillRect/>
          </a:stretch>
        </p:blipFill>
        <p:spPr>
          <a:xfrm>
            <a:off x="1514353" y="3630625"/>
            <a:ext cx="4743694" cy="5124713"/>
          </a:xfrm>
          <a:prstGeom prst="rect">
            <a:avLst/>
          </a:prstGeom>
        </p:spPr>
      </p:pic>
    </p:spTree>
    <p:extLst>
      <p:ext uri="{BB962C8B-B14F-4D97-AF65-F5344CB8AC3E}">
        <p14:creationId xmlns:p14="http://schemas.microsoft.com/office/powerpoint/2010/main" val="1681581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2"/>
          <p:cNvSpPr/>
          <p:nvPr/>
        </p:nvSpPr>
        <p:spPr>
          <a:xfrm>
            <a:off x="533400" y="457200"/>
            <a:ext cx="6781800" cy="5755422"/>
          </a:xfrm>
          <a:prstGeom prst="rect">
            <a:avLst/>
          </a:prstGeom>
        </p:spPr>
        <p:txBody>
          <a:bodyPr wrap="square">
            <a:spAutoFit/>
          </a:bodyPr>
          <a:lstStyle/>
          <a:p>
            <a:r>
              <a:rPr lang="en-US" sz="1600" u="sng" dirty="0">
                <a:solidFill>
                  <a:prstClr val="black"/>
                </a:solidFill>
                <a:latin typeface="Arial" pitchFamily="34" charset="0"/>
                <a:cs typeface="Arial" pitchFamily="34" charset="0"/>
              </a:rPr>
              <a:t>ELA Common Core State Standards:</a:t>
            </a:r>
          </a:p>
          <a:p>
            <a:r>
              <a:rPr lang="en-US" sz="1600" u="sng" dirty="0">
                <a:solidFill>
                  <a:prstClr val="black"/>
                </a:solidFill>
                <a:latin typeface="Arial" pitchFamily="34" charset="0"/>
                <a:cs typeface="Arial" pitchFamily="34" charset="0"/>
              </a:rPr>
              <a:t>3</a:t>
            </a:r>
            <a:r>
              <a:rPr lang="en-US" sz="1600" u="sng" baseline="30000" dirty="0">
                <a:solidFill>
                  <a:prstClr val="black"/>
                </a:solidFill>
                <a:latin typeface="Arial" pitchFamily="34" charset="0"/>
                <a:cs typeface="Arial" pitchFamily="34" charset="0"/>
              </a:rPr>
              <a:t>nd</a:t>
            </a:r>
            <a:r>
              <a:rPr lang="en-US" sz="1600" u="sng" dirty="0">
                <a:solidFill>
                  <a:prstClr val="black"/>
                </a:solidFill>
                <a:latin typeface="Arial" pitchFamily="34" charset="0"/>
                <a:cs typeface="Arial" pitchFamily="34" charset="0"/>
              </a:rPr>
              <a:t> Grade</a:t>
            </a:r>
          </a:p>
          <a:p>
            <a:r>
              <a:rPr lang="en-US" sz="1600" u="sng" dirty="0">
                <a:solidFill>
                  <a:prstClr val="black"/>
                </a:solidFill>
                <a:latin typeface="Arial" pitchFamily="34" charset="0"/>
                <a:cs typeface="Arial" pitchFamily="34" charset="0"/>
              </a:rPr>
              <a:t>Fact Cards, Reading Texts,</a:t>
            </a:r>
          </a:p>
          <a:p>
            <a:r>
              <a:rPr lang="en-US" sz="1600" u="sng" dirty="0">
                <a:solidFill>
                  <a:prstClr val="black"/>
                </a:solidFill>
                <a:latin typeface="Arial" pitchFamily="34" charset="0"/>
                <a:cs typeface="Arial" pitchFamily="34" charset="0"/>
              </a:rPr>
              <a:t>RL3.1: </a:t>
            </a:r>
            <a:r>
              <a:rPr lang="en-US" sz="1600" dirty="0">
                <a:solidFill>
                  <a:prstClr val="black"/>
                </a:solidFill>
                <a:latin typeface="Arial" pitchFamily="34" charset="0"/>
                <a:cs typeface="Arial" pitchFamily="34" charset="0"/>
              </a:rPr>
              <a:t>Ask and answer questions to demonstrate understanding of a text, referring explicitly to the text as the basis for the answers.</a:t>
            </a:r>
          </a:p>
          <a:p>
            <a:r>
              <a:rPr lang="en-US" sz="1600" u="sng" dirty="0">
                <a:solidFill>
                  <a:prstClr val="black"/>
                </a:solidFill>
                <a:latin typeface="Arial" pitchFamily="34" charset="0"/>
                <a:cs typeface="Arial" pitchFamily="34" charset="0"/>
              </a:rPr>
              <a:t>RL3.2:</a:t>
            </a:r>
            <a:r>
              <a:rPr lang="en-US" sz="1600" dirty="0">
                <a:solidFill>
                  <a:prstClr val="black"/>
                </a:solidFill>
                <a:latin typeface="Arial" pitchFamily="34" charset="0"/>
                <a:cs typeface="Arial" pitchFamily="34" charset="0"/>
              </a:rPr>
              <a:t>Determine the main idea of the text; recount the key details and explain how they support the main idea.</a:t>
            </a:r>
          </a:p>
          <a:p>
            <a:r>
              <a:rPr lang="en-US" sz="1600" u="sng" dirty="0">
                <a:solidFill>
                  <a:prstClr val="black"/>
                </a:solidFill>
                <a:latin typeface="Arial" pitchFamily="34" charset="0"/>
                <a:cs typeface="Arial" pitchFamily="34" charset="0"/>
              </a:rPr>
              <a:t>RF3.4:</a:t>
            </a:r>
            <a:r>
              <a:rPr lang="en-US" sz="1600" dirty="0">
                <a:solidFill>
                  <a:prstClr val="black"/>
                </a:solidFill>
                <a:latin typeface="Arial" pitchFamily="34" charset="0"/>
                <a:cs typeface="Arial" pitchFamily="34" charset="0"/>
              </a:rPr>
              <a:t> Read with sufficient accuracy and fluency to support comprehension</a:t>
            </a:r>
          </a:p>
          <a:p>
            <a:endParaRPr lang="en-US" sz="1600" u="sng" dirty="0">
              <a:solidFill>
                <a:prstClr val="black"/>
              </a:solidFill>
              <a:latin typeface="Arial" pitchFamily="34" charset="0"/>
              <a:cs typeface="Arial" pitchFamily="34" charset="0"/>
            </a:endParaRPr>
          </a:p>
          <a:p>
            <a:r>
              <a:rPr lang="en-US" sz="1600" u="sng" dirty="0" err="1">
                <a:latin typeface="Arial" pitchFamily="34" charset="0"/>
                <a:cs typeface="Arial" pitchFamily="34" charset="0"/>
              </a:rPr>
              <a:t>Cinquain</a:t>
            </a:r>
            <a:r>
              <a:rPr lang="en-US" sz="1600" u="sng" dirty="0">
                <a:latin typeface="Arial" pitchFamily="34" charset="0"/>
                <a:cs typeface="Arial" pitchFamily="34" charset="0"/>
              </a:rPr>
              <a:t> Poetry Writing, Writing, and Writing Prompts</a:t>
            </a:r>
          </a:p>
          <a:p>
            <a:r>
              <a:rPr lang="en-US" sz="1600" u="sng" dirty="0">
                <a:latin typeface="Arial" pitchFamily="34" charset="0"/>
                <a:cs typeface="Arial" pitchFamily="34" charset="0"/>
              </a:rPr>
              <a:t>W3.1: </a:t>
            </a:r>
            <a:r>
              <a:rPr lang="en-US" sz="1600" dirty="0">
                <a:latin typeface="Arial" pitchFamily="34" charset="0"/>
                <a:cs typeface="Arial" pitchFamily="34" charset="0"/>
              </a:rPr>
              <a:t>Write opinion pieces on topics or texts, supporting a point of view.</a:t>
            </a:r>
          </a:p>
          <a:p>
            <a:r>
              <a:rPr lang="en-US" sz="1600" dirty="0">
                <a:latin typeface="Arial" pitchFamily="34" charset="0"/>
                <a:cs typeface="Arial" pitchFamily="34" charset="0"/>
              </a:rPr>
              <a:t>  a. Introduce the topic or text they are writing about, state an opinion, </a:t>
            </a:r>
          </a:p>
          <a:p>
            <a:r>
              <a:rPr lang="en-US" sz="1600" dirty="0">
                <a:latin typeface="Arial" pitchFamily="34" charset="0"/>
                <a:cs typeface="Arial" pitchFamily="34" charset="0"/>
              </a:rPr>
              <a:t>      and create an organization structure that lists reasons.</a:t>
            </a:r>
          </a:p>
          <a:p>
            <a:r>
              <a:rPr lang="en-US" sz="1600" dirty="0">
                <a:latin typeface="Arial" pitchFamily="34" charset="0"/>
                <a:cs typeface="Arial" pitchFamily="34" charset="0"/>
              </a:rPr>
              <a:t>  b. provide reasons to support the opinion.</a:t>
            </a:r>
          </a:p>
          <a:p>
            <a:r>
              <a:rPr lang="en-US" sz="1600" dirty="0">
                <a:latin typeface="Arial" pitchFamily="34" charset="0"/>
                <a:cs typeface="Arial" pitchFamily="34" charset="0"/>
              </a:rPr>
              <a:t>  c. Use linking words and phrases (e.g. because, therefore, since, for </a:t>
            </a:r>
          </a:p>
          <a:p>
            <a:r>
              <a:rPr lang="en-US" sz="1600" dirty="0">
                <a:latin typeface="Arial" pitchFamily="34" charset="0"/>
                <a:cs typeface="Arial" pitchFamily="34" charset="0"/>
              </a:rPr>
              <a:t>      example) to connect opinion and reasons.</a:t>
            </a:r>
          </a:p>
          <a:p>
            <a:r>
              <a:rPr lang="en-US" sz="1600" dirty="0">
                <a:latin typeface="Arial" pitchFamily="34" charset="0"/>
                <a:cs typeface="Arial" pitchFamily="34" charset="0"/>
              </a:rPr>
              <a:t>  d. Provide a concluding statement or section.</a:t>
            </a:r>
            <a:r>
              <a:rPr lang="en-US" sz="1600" u="sng" dirty="0">
                <a:latin typeface="Arial" pitchFamily="34" charset="0"/>
                <a:cs typeface="Arial" pitchFamily="34" charset="0"/>
              </a:rPr>
              <a:t> </a:t>
            </a:r>
          </a:p>
          <a:p>
            <a:r>
              <a:rPr lang="en-US" sz="1600" u="sng" dirty="0">
                <a:latin typeface="Arial" pitchFamily="34" charset="0"/>
                <a:cs typeface="Arial" pitchFamily="34" charset="0"/>
              </a:rPr>
              <a:t>W3.2:</a:t>
            </a:r>
            <a:r>
              <a:rPr lang="en-US" sz="1600" dirty="0">
                <a:latin typeface="Arial" pitchFamily="34" charset="0"/>
                <a:cs typeface="Arial" pitchFamily="34" charset="0"/>
              </a:rPr>
              <a:t>Write informative/ explanatory texts to examine a topic and </a:t>
            </a:r>
          </a:p>
          <a:p>
            <a:r>
              <a:rPr lang="en-US" sz="1600" dirty="0">
                <a:latin typeface="Arial" pitchFamily="34" charset="0"/>
                <a:cs typeface="Arial" pitchFamily="34" charset="0"/>
              </a:rPr>
              <a:t>conveys ideas and information clearly.</a:t>
            </a:r>
          </a:p>
          <a:p>
            <a:r>
              <a:rPr lang="en-US" sz="1600" dirty="0">
                <a:latin typeface="Arial" pitchFamily="34" charset="0"/>
                <a:cs typeface="Arial" pitchFamily="34" charset="0"/>
              </a:rPr>
              <a:t> a. Introduce a topic and group related information together include </a:t>
            </a:r>
          </a:p>
          <a:p>
            <a:r>
              <a:rPr lang="en-US" sz="1600" dirty="0">
                <a:latin typeface="Arial" pitchFamily="34" charset="0"/>
                <a:cs typeface="Arial" pitchFamily="34" charset="0"/>
              </a:rPr>
              <a:t>      illustrations when useful to aiding comprehension.</a:t>
            </a:r>
          </a:p>
          <a:p>
            <a:pPr lvl="0"/>
            <a:r>
              <a:rPr lang="en-US" sz="1600" dirty="0">
                <a:latin typeface="Arial" pitchFamily="34" charset="0"/>
                <a:cs typeface="Arial" pitchFamily="34" charset="0"/>
              </a:rPr>
              <a:t> b. Develop the topic with facts, definitions, and details.</a:t>
            </a:r>
            <a:r>
              <a:rPr lang="en-US" sz="1600" u="sng" dirty="0">
                <a:solidFill>
                  <a:prstClr val="black"/>
                </a:solidFill>
                <a:latin typeface="Arial" pitchFamily="34" charset="0"/>
                <a:cs typeface="Arial" pitchFamily="34" charset="0"/>
              </a:rPr>
              <a:t> </a:t>
            </a:r>
            <a:endParaRPr lang="en-US" u="sng" dirty="0">
              <a:solidFill>
                <a:prstClr val="black"/>
              </a:solidFill>
              <a:latin typeface="Arial" pitchFamily="34" charset="0"/>
              <a:cs typeface="Arial" pitchFamily="34" charset="0"/>
            </a:endParaRPr>
          </a:p>
        </p:txBody>
      </p:sp>
      <p:sp>
        <p:nvSpPr>
          <p:cNvPr id="4" name="Rectangle 3"/>
          <p:cNvSpPr/>
          <p:nvPr/>
        </p:nvSpPr>
        <p:spPr>
          <a:xfrm>
            <a:off x="533400" y="6545282"/>
            <a:ext cx="7239000" cy="3970318"/>
          </a:xfrm>
          <a:prstGeom prst="rect">
            <a:avLst/>
          </a:prstGeom>
        </p:spPr>
        <p:txBody>
          <a:bodyPr wrap="square">
            <a:spAutoFit/>
          </a:bodyPr>
          <a:lstStyle/>
          <a:p>
            <a:pPr lvl="0"/>
            <a:r>
              <a:rPr lang="en-US" sz="1600" u="sng" dirty="0">
                <a:solidFill>
                  <a:prstClr val="black"/>
                </a:solidFill>
                <a:latin typeface="Arial" pitchFamily="34" charset="0"/>
                <a:cs typeface="Arial" pitchFamily="34" charset="0"/>
              </a:rPr>
              <a:t>W3.5: </a:t>
            </a:r>
            <a:r>
              <a:rPr lang="en-US" sz="1600" dirty="0">
                <a:solidFill>
                  <a:prstClr val="black"/>
                </a:solidFill>
                <a:latin typeface="Arial" pitchFamily="34" charset="0"/>
                <a:cs typeface="Arial" pitchFamily="34" charset="0"/>
              </a:rPr>
              <a:t>With guidance and support from adults and peers, focus on a topic </a:t>
            </a:r>
          </a:p>
          <a:p>
            <a:pPr lvl="0"/>
            <a:r>
              <a:rPr lang="en-US" sz="1600" dirty="0">
                <a:solidFill>
                  <a:prstClr val="black"/>
                </a:solidFill>
                <a:latin typeface="Arial" pitchFamily="34" charset="0"/>
                <a:cs typeface="Arial" pitchFamily="34" charset="0"/>
              </a:rPr>
              <a:t>and strengthen writing as needed by revising and editing.</a:t>
            </a:r>
          </a:p>
          <a:p>
            <a:pPr lvl="0"/>
            <a:r>
              <a:rPr lang="en-US" sz="1600" u="sng" dirty="0">
                <a:solidFill>
                  <a:prstClr val="black"/>
                </a:solidFill>
                <a:latin typeface="Arial" pitchFamily="34" charset="0"/>
                <a:cs typeface="Arial" pitchFamily="34" charset="0"/>
              </a:rPr>
              <a:t>W3.7: </a:t>
            </a:r>
            <a:r>
              <a:rPr lang="en-US" sz="1600" dirty="0">
                <a:solidFill>
                  <a:prstClr val="black"/>
                </a:solidFill>
                <a:latin typeface="Arial" pitchFamily="34" charset="0"/>
                <a:cs typeface="Arial" pitchFamily="34" charset="0"/>
              </a:rPr>
              <a:t>Conduct short research projects that build knowledge about a topic.</a:t>
            </a:r>
          </a:p>
          <a:p>
            <a:pPr lvl="0"/>
            <a:r>
              <a:rPr lang="en-US" sz="1600" u="sng" dirty="0">
                <a:solidFill>
                  <a:prstClr val="black"/>
                </a:solidFill>
                <a:latin typeface="Arial" pitchFamily="34" charset="0"/>
                <a:cs typeface="Arial" pitchFamily="34" charset="0"/>
              </a:rPr>
              <a:t>L3.1:a-i:</a:t>
            </a:r>
            <a:r>
              <a:rPr lang="en-US" sz="1600" dirty="0">
                <a:solidFill>
                  <a:prstClr val="black"/>
                </a:solidFill>
                <a:latin typeface="Arial" pitchFamily="34" charset="0"/>
                <a:cs typeface="Arial" pitchFamily="34" charset="0"/>
              </a:rPr>
              <a:t> Demonstrate command of the conventions of standard English grammar when writing and speaking.</a:t>
            </a:r>
          </a:p>
          <a:p>
            <a:pPr lvl="0"/>
            <a:r>
              <a:rPr lang="en-US" sz="1600" u="sng" dirty="0">
                <a:solidFill>
                  <a:prstClr val="black"/>
                </a:solidFill>
                <a:latin typeface="Arial" pitchFamily="34" charset="0"/>
                <a:cs typeface="Arial" pitchFamily="34" charset="0"/>
              </a:rPr>
              <a:t>L.3.2:a-g: </a:t>
            </a:r>
            <a:r>
              <a:rPr lang="en-US" sz="1600" dirty="0">
                <a:solidFill>
                  <a:prstClr val="black"/>
                </a:solidFill>
                <a:latin typeface="Arial" pitchFamily="34" charset="0"/>
                <a:cs typeface="Arial" pitchFamily="34" charset="0"/>
              </a:rPr>
              <a:t>Demonstrate command of the conventions of standard English capitalization, punctuation, and spelling when writing.</a:t>
            </a:r>
          </a:p>
          <a:p>
            <a:pPr lvl="0"/>
            <a:r>
              <a:rPr lang="en-US" sz="1600" u="sng" dirty="0">
                <a:solidFill>
                  <a:prstClr val="black"/>
                </a:solidFill>
                <a:latin typeface="Arial" pitchFamily="34" charset="0"/>
                <a:cs typeface="Arial" pitchFamily="34" charset="0"/>
              </a:rPr>
              <a:t>L.3.3: </a:t>
            </a:r>
            <a:r>
              <a:rPr lang="en-US" sz="1600" dirty="0">
                <a:solidFill>
                  <a:prstClr val="black"/>
                </a:solidFill>
                <a:latin typeface="Arial" pitchFamily="34" charset="0"/>
                <a:cs typeface="Arial" pitchFamily="34" charset="0"/>
              </a:rPr>
              <a:t>Use knowledge of language and its conventions when writing, </a:t>
            </a:r>
          </a:p>
          <a:p>
            <a:pPr lvl="0"/>
            <a:r>
              <a:rPr lang="en-US" sz="1600" dirty="0">
                <a:solidFill>
                  <a:prstClr val="black"/>
                </a:solidFill>
                <a:latin typeface="Arial" pitchFamily="34" charset="0"/>
                <a:cs typeface="Arial" pitchFamily="34" charset="0"/>
              </a:rPr>
              <a:t>speaking, reading, or listening. </a:t>
            </a:r>
          </a:p>
          <a:p>
            <a:pPr lvl="0"/>
            <a:r>
              <a:rPr lang="en-US" sz="1600" dirty="0">
                <a:solidFill>
                  <a:prstClr val="black"/>
                </a:solidFill>
                <a:latin typeface="Arial" pitchFamily="34" charset="0"/>
                <a:cs typeface="Arial" pitchFamily="34" charset="0"/>
              </a:rPr>
              <a:t> a. Choose words and phrases for effect.</a:t>
            </a:r>
          </a:p>
          <a:p>
            <a:pPr lvl="0"/>
            <a:endParaRPr lang="en-US" sz="1600" dirty="0">
              <a:solidFill>
                <a:prstClr val="black"/>
              </a:solidFill>
              <a:latin typeface="Arial" pitchFamily="34" charset="0"/>
              <a:cs typeface="Arial" pitchFamily="34" charset="0"/>
            </a:endParaRPr>
          </a:p>
          <a:p>
            <a:pPr lvl="0"/>
            <a:endParaRPr lang="en-US" sz="1600" dirty="0">
              <a:latin typeface="Arial" pitchFamily="34" charset="0"/>
              <a:cs typeface="Arial" pitchFamily="34" charset="0"/>
            </a:endParaRPr>
          </a:p>
          <a:p>
            <a:endParaRPr lang="en-US" dirty="0">
              <a:solidFill>
                <a:prstClr val="black"/>
              </a:solidFill>
              <a:latin typeface="Arial" pitchFamily="34" charset="0"/>
              <a:cs typeface="Arial" pitchFamily="34" charset="0"/>
            </a:endParaRPr>
          </a:p>
          <a:p>
            <a:endParaRPr lang="en-US" dirty="0">
              <a:latin typeface="Arial" pitchFamily="34" charset="0"/>
              <a:cs typeface="Arial" pitchFamily="34" charset="0"/>
            </a:endParaRPr>
          </a:p>
          <a:p>
            <a:endParaRPr lang="en-US" u="sng" dirty="0">
              <a:solidFill>
                <a:prstClr val="black"/>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F1EDA1F7-F18F-4CC3-B3C3-2EC847FCEED8}" type="slidenum">
              <a:rPr lang="en-US" smtClean="0"/>
              <a:pPr/>
              <a:t>4</a:t>
            </a:fld>
            <a:endParaRPr lang="en-US"/>
          </a:p>
        </p:txBody>
      </p:sp>
    </p:spTree>
    <p:extLst>
      <p:ext uri="{BB962C8B-B14F-4D97-AF65-F5344CB8AC3E}">
        <p14:creationId xmlns:p14="http://schemas.microsoft.com/office/powerpoint/2010/main" val="792983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5" y="-200234"/>
            <a:ext cx="7772395" cy="10058400"/>
          </a:xfrm>
          <a:prstGeom prst="rect">
            <a:avLst/>
          </a:prstGeom>
          <a:noFill/>
        </p:spPr>
      </p:pic>
      <p:sp>
        <p:nvSpPr>
          <p:cNvPr id="3" name="TextBox 2"/>
          <p:cNvSpPr txBox="1"/>
          <p:nvPr/>
        </p:nvSpPr>
        <p:spPr>
          <a:xfrm>
            <a:off x="470012" y="576208"/>
            <a:ext cx="7191633" cy="3170099"/>
          </a:xfrm>
          <a:prstGeom prst="rect">
            <a:avLst/>
          </a:prstGeom>
          <a:noFill/>
        </p:spPr>
        <p:txBody>
          <a:bodyPr wrap="square" rtlCol="0">
            <a:spAutoFit/>
          </a:bodyPr>
          <a:lstStyle/>
          <a:p>
            <a:r>
              <a:rPr lang="en-US" sz="2000" b="1" dirty="0">
                <a:solidFill>
                  <a:srgbClr val="2F2F2F"/>
                </a:solidFill>
                <a:latin typeface="franklin-gothic-urw"/>
              </a:rPr>
              <a:t>#18-</a:t>
            </a:r>
            <a:r>
              <a:rPr lang="en-US" sz="2000" b="1" i="0" dirty="0">
                <a:solidFill>
                  <a:srgbClr val="2F2F2F"/>
                </a:solidFill>
                <a:effectLst/>
                <a:latin typeface="franklin-gothic-urw"/>
              </a:rPr>
              <a:t> Stéphane Roy from </a:t>
            </a:r>
            <a:r>
              <a:rPr lang="en-US" sz="2000" b="1" i="0" u="none" strike="noStrike" dirty="0">
                <a:solidFill>
                  <a:srgbClr val="063D6F"/>
                </a:solidFill>
                <a:effectLst/>
                <a:latin typeface="franklin-gothic-urw"/>
                <a:hlinkClick r:id="rId3"/>
              </a:rPr>
              <a:t>Sainte-Anne-de-Madawaska, New Brunswick</a:t>
            </a:r>
            <a:r>
              <a:rPr lang="en-US" sz="2000" b="1" i="0" dirty="0">
                <a:solidFill>
                  <a:srgbClr val="2F2F2F"/>
                </a:solidFill>
                <a:effectLst/>
                <a:latin typeface="franklin-gothic-urw"/>
              </a:rPr>
              <a:t>, Canada.</a:t>
            </a:r>
            <a:br>
              <a:rPr lang="en-US" sz="2000" b="1" i="0" dirty="0">
                <a:solidFill>
                  <a:srgbClr val="2F2F2F"/>
                </a:solidFill>
                <a:effectLst/>
                <a:latin typeface="franklin-gothic-urw"/>
              </a:rPr>
            </a:br>
            <a:r>
              <a:rPr lang="en-US" sz="2000" b="1" i="0" dirty="0">
                <a:solidFill>
                  <a:srgbClr val="2F2F2F"/>
                </a:solidFill>
                <a:effectLst/>
                <a:latin typeface="franklin-gothic-urw"/>
              </a:rPr>
              <a:t>Age 34.</a:t>
            </a:r>
            <a:br>
              <a:rPr lang="en-US" sz="2000" b="1" i="0" dirty="0">
                <a:solidFill>
                  <a:srgbClr val="2F2F2F"/>
                </a:solidFill>
                <a:effectLst/>
                <a:latin typeface="franklin-gothic-urw"/>
              </a:rPr>
            </a:br>
            <a:r>
              <a:rPr lang="en-US" sz="2000" b="0" i="0" dirty="0">
                <a:solidFill>
                  <a:srgbClr val="2F2F2F"/>
                </a:solidFill>
                <a:effectLst/>
                <a:latin typeface="franklin-gothic-urw"/>
              </a:rPr>
              <a:t>Born and raised in Sainte-Anne-de-Madawaska, Stéphane started dog sledding at the age of five, and it became a daily activity. In the last three years he’s competed in the </a:t>
            </a:r>
            <a:r>
              <a:rPr lang="en-US" sz="2000" b="0" i="0" u="none" strike="noStrike" dirty="0">
                <a:solidFill>
                  <a:srgbClr val="063D6F"/>
                </a:solidFill>
                <a:effectLst/>
                <a:latin typeface="franklin-gothic-urw"/>
                <a:hlinkClick r:id="rId4"/>
              </a:rPr>
              <a:t>Can-Am Crown International Sled Dog Race</a:t>
            </a:r>
            <a:r>
              <a:rPr lang="en-US" sz="2000" b="0" i="0" dirty="0">
                <a:solidFill>
                  <a:srgbClr val="2F2F2F"/>
                </a:solidFill>
                <a:effectLst/>
                <a:latin typeface="franklin-gothic-urw"/>
              </a:rPr>
              <a:t>, La Chic-Chocs 40 (first place, 2024), Defi </a:t>
            </a:r>
            <a:r>
              <a:rPr lang="en-US" sz="2000" b="0" i="0" dirty="0" err="1">
                <a:solidFill>
                  <a:srgbClr val="2F2F2F"/>
                </a:solidFill>
                <a:effectLst/>
                <a:latin typeface="franklin-gothic-urw"/>
              </a:rPr>
              <a:t>Lotbiniere</a:t>
            </a:r>
            <a:r>
              <a:rPr lang="en-US" sz="2000" b="0" i="0" dirty="0">
                <a:solidFill>
                  <a:srgbClr val="2F2F2F"/>
                </a:solidFill>
                <a:effectLst/>
                <a:latin typeface="franklin-gothic-urw"/>
              </a:rPr>
              <a:t> </a:t>
            </a:r>
            <a:r>
              <a:rPr lang="en-US" sz="2000" b="0" i="0" dirty="0" err="1">
                <a:solidFill>
                  <a:srgbClr val="2F2F2F"/>
                </a:solidFill>
                <a:effectLst/>
                <a:latin typeface="franklin-gothic-urw"/>
              </a:rPr>
              <a:t>Nahak</a:t>
            </a:r>
            <a:r>
              <a:rPr lang="en-US" sz="2000" b="0" i="0" dirty="0">
                <a:solidFill>
                  <a:srgbClr val="2F2F2F"/>
                </a:solidFill>
                <a:effectLst/>
                <a:latin typeface="franklin-gothic-urw"/>
              </a:rPr>
              <a:t> (second place, 2024), and Cross Lake Trappers Festival Race (fourth place, 2024). “I’ve dreamed of running the Pedigree Stage Stop Race for a long time and am glad I made it this year”.</a:t>
            </a:r>
            <a:endParaRPr lang="en-US" sz="2800" dirty="0"/>
          </a:p>
        </p:txBody>
      </p:sp>
      <p:sp>
        <p:nvSpPr>
          <p:cNvPr id="4" name="Slide Number Placeholder 3"/>
          <p:cNvSpPr>
            <a:spLocks noGrp="1"/>
          </p:cNvSpPr>
          <p:nvPr>
            <p:ph type="sldNum" sz="quarter" idx="12"/>
          </p:nvPr>
        </p:nvSpPr>
        <p:spPr/>
        <p:txBody>
          <a:bodyPr/>
          <a:lstStyle/>
          <a:p>
            <a:fld id="{BCE3E67B-1E32-417E-979A-3D195BCC4360}" type="slidenum">
              <a:rPr lang="en-US" smtClean="0"/>
              <a:t>40</a:t>
            </a:fld>
            <a:endParaRPr lang="en-US"/>
          </a:p>
        </p:txBody>
      </p:sp>
      <p:pic>
        <p:nvPicPr>
          <p:cNvPr id="6" name="Picture 5">
            <a:extLst>
              <a:ext uri="{FF2B5EF4-FFF2-40B4-BE49-F238E27FC236}">
                <a16:creationId xmlns:a16="http://schemas.microsoft.com/office/drawing/2014/main" id="{23606C01-F3DC-422D-866E-579422EE4FE4}"/>
              </a:ext>
            </a:extLst>
          </p:cNvPr>
          <p:cNvPicPr>
            <a:picLocks noChangeAspect="1"/>
          </p:cNvPicPr>
          <p:nvPr/>
        </p:nvPicPr>
        <p:blipFill>
          <a:blip r:embed="rId5"/>
          <a:stretch>
            <a:fillRect/>
          </a:stretch>
        </p:blipFill>
        <p:spPr>
          <a:xfrm>
            <a:off x="1533404" y="4210636"/>
            <a:ext cx="4705592" cy="5112013"/>
          </a:xfrm>
          <a:prstGeom prst="rect">
            <a:avLst/>
          </a:prstGeom>
        </p:spPr>
      </p:pic>
    </p:spTree>
    <p:extLst>
      <p:ext uri="{BB962C8B-B14F-4D97-AF65-F5344CB8AC3E}">
        <p14:creationId xmlns:p14="http://schemas.microsoft.com/office/powerpoint/2010/main" val="3431700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Rectangular Frames Ashley\PNG\Blue.png"/>
          <p:cNvPicPr>
            <a:picLocks noChangeAspect="1" noChangeArrowheads="1"/>
          </p:cNvPicPr>
          <p:nvPr/>
        </p:nvPicPr>
        <p:blipFill>
          <a:blip r:embed="rId2" cstate="print"/>
          <a:srcRect/>
          <a:stretch>
            <a:fillRect/>
          </a:stretch>
        </p:blipFill>
        <p:spPr bwMode="auto">
          <a:xfrm>
            <a:off x="177057" y="45721"/>
            <a:ext cx="7418295" cy="9966960"/>
          </a:xfrm>
          <a:prstGeom prst="rect">
            <a:avLst/>
          </a:prstGeom>
          <a:noFill/>
        </p:spPr>
      </p:pic>
      <p:sp>
        <p:nvSpPr>
          <p:cNvPr id="8" name="TextBox 7"/>
          <p:cNvSpPr txBox="1"/>
          <p:nvPr/>
        </p:nvSpPr>
        <p:spPr>
          <a:xfrm>
            <a:off x="990600" y="914400"/>
            <a:ext cx="5867400" cy="8340690"/>
          </a:xfrm>
          <a:prstGeom prst="rect">
            <a:avLst/>
          </a:prstGeom>
          <a:noFill/>
        </p:spPr>
        <p:txBody>
          <a:bodyPr wrap="square" lIns="91388" tIns="45693" rIns="91388" bIns="45693" rtlCol="0">
            <a:spAutoFit/>
          </a:bodyPr>
          <a:lstStyle/>
          <a:p>
            <a:pPr algn="ctr"/>
            <a:r>
              <a:rPr lang="en-US" sz="2400" u="sng" dirty="0">
                <a:latin typeface="KG What the Teacher Wants" pitchFamily="2" charset="0"/>
                <a:ea typeface="123Marker" pitchFamily="2" charset="0"/>
              </a:rPr>
              <a:t>Character Traits Information Chart</a:t>
            </a:r>
          </a:p>
          <a:p>
            <a:pPr algn="ctr"/>
            <a:endParaRPr lang="en-US" sz="2400" u="sng" dirty="0">
              <a:latin typeface="KG What the Teacher Wants" pitchFamily="2" charset="0"/>
              <a:ea typeface="123Marker" pitchFamily="2" charset="0"/>
            </a:endParaRPr>
          </a:p>
          <a:p>
            <a:pPr marL="514350" indent="-514350">
              <a:buFont typeface="+mj-lt"/>
              <a:buAutoNum type="arabicPeriod"/>
            </a:pPr>
            <a:r>
              <a:rPr lang="en-US" sz="2400" dirty="0">
                <a:latin typeface="KG What the Teacher Wants" pitchFamily="2" charset="0"/>
                <a:ea typeface="123Marker" pitchFamily="2" charset="0"/>
              </a:rPr>
              <a:t>Character traits are descriptive adjectives that tell us more about a character.</a:t>
            </a:r>
          </a:p>
          <a:p>
            <a:pPr marL="514350" indent="-514350">
              <a:buFont typeface="+mj-lt"/>
              <a:buAutoNum type="arabicPeriod"/>
            </a:pPr>
            <a:endParaRPr lang="en-US" sz="2400" dirty="0">
              <a:latin typeface="KG What the Teacher Wants" pitchFamily="2" charset="0"/>
              <a:ea typeface="123Marker" pitchFamily="2" charset="0"/>
            </a:endParaRPr>
          </a:p>
          <a:p>
            <a:pPr marL="514350" indent="-514350">
              <a:buFont typeface="+mj-lt"/>
              <a:buAutoNum type="arabicPeriod"/>
            </a:pPr>
            <a:r>
              <a:rPr lang="en-US" sz="2400" dirty="0">
                <a:latin typeface="KG What the Teacher Wants" pitchFamily="2" charset="0"/>
                <a:ea typeface="123Marker" pitchFamily="2" charset="0"/>
              </a:rPr>
              <a:t>They are like the words we would use to describe ourselves but we use them to describe characters in a book or text we are reading.</a:t>
            </a:r>
          </a:p>
          <a:p>
            <a:pPr marL="514350" indent="-514350"/>
            <a:endParaRPr lang="en-US" sz="2400" dirty="0">
              <a:latin typeface="KG What the Teacher Wants" pitchFamily="2" charset="0"/>
              <a:ea typeface="123Marker" pitchFamily="2" charset="0"/>
            </a:endParaRPr>
          </a:p>
          <a:p>
            <a:pPr marL="514350" indent="-514350"/>
            <a:r>
              <a:rPr lang="en-US" sz="2400" dirty="0">
                <a:latin typeface="KG What the Teacher Wants" pitchFamily="2" charset="0"/>
                <a:ea typeface="123Marker" pitchFamily="2" charset="0"/>
              </a:rPr>
              <a:t>3.     The character can be fictional or real.</a:t>
            </a:r>
          </a:p>
          <a:p>
            <a:pPr marL="514350" indent="-514350"/>
            <a:endParaRPr lang="en-US" sz="2400" dirty="0">
              <a:latin typeface="KG What the Teacher Wants" pitchFamily="2" charset="0"/>
              <a:ea typeface="123Marker" pitchFamily="2" charset="0"/>
            </a:endParaRPr>
          </a:p>
          <a:p>
            <a:pPr marL="514350" indent="-514350"/>
            <a:r>
              <a:rPr lang="en-US" sz="2400" dirty="0">
                <a:latin typeface="KG What the Teacher Wants" pitchFamily="2" charset="0"/>
                <a:ea typeface="123Marker" pitchFamily="2" charset="0"/>
              </a:rPr>
              <a:t>4.     We might infer a character trait by something the character does</a:t>
            </a:r>
            <a:r>
              <a:rPr lang="en-US" sz="2800" dirty="0">
                <a:latin typeface="KG What the Teacher Wants" pitchFamily="2" charset="0"/>
                <a:ea typeface="123Marker" pitchFamily="2" charset="0"/>
              </a:rPr>
              <a:t>.</a:t>
            </a:r>
          </a:p>
          <a:p>
            <a:pPr marL="514350" indent="-514350"/>
            <a:endParaRPr lang="en-US" sz="2800" dirty="0">
              <a:latin typeface="KG What the Teacher Wants" pitchFamily="2" charset="0"/>
              <a:ea typeface="123Marker" pitchFamily="2" charset="0"/>
            </a:endParaRPr>
          </a:p>
          <a:p>
            <a:pPr marL="514350" indent="-514350"/>
            <a:r>
              <a:rPr lang="en-US" sz="2400" dirty="0">
                <a:latin typeface="KG What the Teacher Wants" pitchFamily="2" charset="0"/>
                <a:ea typeface="123Marker" pitchFamily="2" charset="0"/>
              </a:rPr>
              <a:t>5.    Character traits can be positive or negative.</a:t>
            </a:r>
          </a:p>
          <a:p>
            <a:pPr marL="514350" indent="-514350"/>
            <a:r>
              <a:rPr lang="en-US" sz="2400" dirty="0">
                <a:latin typeface="KG What the Teacher Wants" pitchFamily="2" charset="0"/>
                <a:ea typeface="123Marker" pitchFamily="2" charset="0"/>
              </a:rPr>
              <a:t>       </a:t>
            </a:r>
            <a:r>
              <a:rPr lang="en-US" sz="2400" i="1" u="sng" dirty="0">
                <a:solidFill>
                  <a:srgbClr val="0070C0"/>
                </a:solidFill>
                <a:latin typeface="KG What the Teacher Wants" pitchFamily="2" charset="0"/>
                <a:ea typeface="123Marker" pitchFamily="2" charset="0"/>
              </a:rPr>
              <a:t>Positive Traits</a:t>
            </a:r>
            <a:r>
              <a:rPr lang="en-US" sz="2400" i="1" dirty="0">
                <a:latin typeface="KG What the Teacher Wants" pitchFamily="2" charset="0"/>
                <a:ea typeface="123Marker" pitchFamily="2" charset="0"/>
              </a:rPr>
              <a:t>              </a:t>
            </a:r>
            <a:r>
              <a:rPr lang="en-US" sz="2400" i="1" u="sng" dirty="0">
                <a:solidFill>
                  <a:srgbClr val="FF0000"/>
                </a:solidFill>
                <a:latin typeface="KG What the Teacher Wants" pitchFamily="2" charset="0"/>
                <a:ea typeface="123Marker" pitchFamily="2" charset="0"/>
              </a:rPr>
              <a:t>Negative Traits</a:t>
            </a:r>
          </a:p>
          <a:p>
            <a:pPr marL="514350" indent="-514350"/>
            <a:r>
              <a:rPr lang="en-US" sz="2400" dirty="0">
                <a:latin typeface="KG What the Teacher Wants" pitchFamily="2" charset="0"/>
                <a:ea typeface="123Marker" pitchFamily="2" charset="0"/>
              </a:rPr>
              <a:t>       </a:t>
            </a:r>
            <a:r>
              <a:rPr lang="en-US" sz="2400" i="1" dirty="0">
                <a:latin typeface="KG What the Teacher Wants" pitchFamily="2" charset="0"/>
                <a:ea typeface="123Marker" pitchFamily="2" charset="0"/>
              </a:rPr>
              <a:t> </a:t>
            </a:r>
            <a:r>
              <a:rPr lang="en-US" sz="2400" dirty="0">
                <a:latin typeface="KG What the Teacher Wants" pitchFamily="2" charset="0"/>
                <a:ea typeface="123Marker" pitchFamily="2" charset="0"/>
              </a:rPr>
              <a:t>  honest                               bossy</a:t>
            </a:r>
          </a:p>
          <a:p>
            <a:pPr marL="514350" indent="-514350"/>
            <a:r>
              <a:rPr lang="en-US" sz="2400" dirty="0">
                <a:latin typeface="KG What the Teacher Wants" pitchFamily="2" charset="0"/>
                <a:ea typeface="123Marker" pitchFamily="2" charset="0"/>
              </a:rPr>
              <a:t>          brave                                 annoying</a:t>
            </a:r>
          </a:p>
          <a:p>
            <a:pPr marL="514350" indent="-514350"/>
            <a:r>
              <a:rPr lang="en-US" sz="2400" dirty="0">
                <a:latin typeface="KG What the Teacher Wants" pitchFamily="2" charset="0"/>
                <a:ea typeface="123Marker" pitchFamily="2" charset="0"/>
              </a:rPr>
              <a:t>          hard-working                    lazy</a:t>
            </a:r>
          </a:p>
        </p:txBody>
      </p:sp>
      <p:sp>
        <p:nvSpPr>
          <p:cNvPr id="4" name="Slide Number Placeholder 3"/>
          <p:cNvSpPr>
            <a:spLocks noGrp="1"/>
          </p:cNvSpPr>
          <p:nvPr>
            <p:ph type="sldNum" sz="quarter" idx="12"/>
          </p:nvPr>
        </p:nvSpPr>
        <p:spPr>
          <a:xfrm>
            <a:off x="5846562" y="9588201"/>
            <a:ext cx="1748790" cy="535517"/>
          </a:xfrm>
        </p:spPr>
        <p:txBody>
          <a:bodyPr/>
          <a:lstStyle/>
          <a:p>
            <a:fld id="{21FA2BD4-EE3D-408B-BD2A-E0E440C51BE6}" type="slidenum">
              <a:rPr lang="en-US" smtClean="0"/>
              <a:pPr/>
              <a:t>41</a:t>
            </a:fld>
            <a:endParaRPr lang="en-US" dirty="0"/>
          </a:p>
        </p:txBody>
      </p:sp>
    </p:spTree>
    <p:extLst>
      <p:ext uri="{BB962C8B-B14F-4D97-AF65-F5344CB8AC3E}">
        <p14:creationId xmlns:p14="http://schemas.microsoft.com/office/powerpoint/2010/main" val="3485165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Arlene\Desktop\Character Traits Templates\Character Traits Revised Templates.jpg"/>
          <p:cNvPicPr>
            <a:picLocks noChangeAspect="1" noChangeArrowheads="1"/>
          </p:cNvPicPr>
          <p:nvPr/>
        </p:nvPicPr>
        <p:blipFill>
          <a:blip r:embed="rId2" cstate="print"/>
          <a:srcRect/>
          <a:stretch>
            <a:fillRect/>
          </a:stretch>
        </p:blipFill>
        <p:spPr bwMode="auto">
          <a:xfrm rot="5400000">
            <a:off x="-1143000" y="1143000"/>
            <a:ext cx="10058400" cy="7772400"/>
          </a:xfrm>
          <a:prstGeom prst="rect">
            <a:avLst/>
          </a:prstGeom>
          <a:noFill/>
        </p:spPr>
      </p:pic>
      <p:sp>
        <p:nvSpPr>
          <p:cNvPr id="3" name="Slide Number Placeholder 2"/>
          <p:cNvSpPr>
            <a:spLocks noGrp="1"/>
          </p:cNvSpPr>
          <p:nvPr>
            <p:ph type="sldNum" sz="quarter" idx="12"/>
          </p:nvPr>
        </p:nvSpPr>
        <p:spPr/>
        <p:txBody>
          <a:bodyPr/>
          <a:lstStyle/>
          <a:p>
            <a:fld id="{21FA2BD4-EE3D-408B-BD2A-E0E440C51BE6}" type="slidenum">
              <a:rPr lang="en-US" smtClean="0"/>
              <a:pPr/>
              <a:t>42</a:t>
            </a:fld>
            <a:endParaRPr lang="en-US"/>
          </a:p>
        </p:txBody>
      </p:sp>
    </p:spTree>
    <p:extLst>
      <p:ext uri="{BB962C8B-B14F-4D97-AF65-F5344CB8AC3E}">
        <p14:creationId xmlns:p14="http://schemas.microsoft.com/office/powerpoint/2010/main" val="3985684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Rectangular Frames Ashley\PNG\Yellow.png"/>
          <p:cNvPicPr>
            <a:picLocks noChangeAspect="1" noChangeArrowheads="1"/>
          </p:cNvPicPr>
          <p:nvPr/>
        </p:nvPicPr>
        <p:blipFill>
          <a:blip r:embed="rId2" cstate="print"/>
          <a:srcRect/>
          <a:stretch>
            <a:fillRect/>
          </a:stretch>
        </p:blipFill>
        <p:spPr bwMode="auto">
          <a:xfrm>
            <a:off x="347198" y="274320"/>
            <a:ext cx="7078004" cy="9509760"/>
          </a:xfrm>
          <a:prstGeom prst="rect">
            <a:avLst/>
          </a:prstGeom>
          <a:noFill/>
        </p:spPr>
      </p:pic>
      <p:sp>
        <p:nvSpPr>
          <p:cNvPr id="3" name="TextBox 2"/>
          <p:cNvSpPr txBox="1"/>
          <p:nvPr/>
        </p:nvSpPr>
        <p:spPr>
          <a:xfrm>
            <a:off x="1143000" y="990600"/>
            <a:ext cx="5638800" cy="4339522"/>
          </a:xfrm>
          <a:prstGeom prst="rect">
            <a:avLst/>
          </a:prstGeom>
          <a:noFill/>
        </p:spPr>
        <p:txBody>
          <a:bodyPr wrap="square" lIns="91318" tIns="45657" rIns="91318" bIns="45657" rtlCol="0">
            <a:spAutoFit/>
          </a:bodyPr>
          <a:lstStyle/>
          <a:p>
            <a:pPr algn="ctr"/>
            <a:r>
              <a:rPr lang="en-US" sz="3600" u="sng" dirty="0">
                <a:solidFill>
                  <a:srgbClr val="FF0000"/>
                </a:solidFill>
                <a:latin typeface="KG What the Teacher Wants" pitchFamily="2" charset="0"/>
              </a:rPr>
              <a:t>Adjectives</a:t>
            </a:r>
          </a:p>
          <a:p>
            <a:pPr algn="ctr"/>
            <a:r>
              <a:rPr lang="en-US" sz="4000" dirty="0">
                <a:latin typeface="KG What the Teacher Wants" pitchFamily="2" charset="0"/>
              </a:rPr>
              <a:t> </a:t>
            </a:r>
            <a:r>
              <a:rPr lang="en-US" sz="4000" dirty="0">
                <a:solidFill>
                  <a:srgbClr val="FF0000"/>
                </a:solidFill>
                <a:latin typeface="KG What the Teacher Wants" pitchFamily="2" charset="0"/>
              </a:rPr>
              <a:t>Adjectives</a:t>
            </a:r>
            <a:r>
              <a:rPr lang="en-US" sz="4000" dirty="0">
                <a:latin typeface="KG What the Teacher Wants" pitchFamily="2" charset="0"/>
              </a:rPr>
              <a:t> are words that describe </a:t>
            </a:r>
            <a:r>
              <a:rPr lang="en-US" sz="4000" dirty="0">
                <a:solidFill>
                  <a:srgbClr val="0070C0"/>
                </a:solidFill>
                <a:latin typeface="KG What the Teacher Wants" pitchFamily="2" charset="0"/>
              </a:rPr>
              <a:t>nouns:</a:t>
            </a:r>
          </a:p>
          <a:p>
            <a:r>
              <a:rPr lang="en-US" sz="4000" dirty="0">
                <a:latin typeface="KG What the Teacher Wants" pitchFamily="2" charset="0"/>
              </a:rPr>
              <a:t>a person, a place, a thing.</a:t>
            </a:r>
          </a:p>
          <a:p>
            <a:endParaRPr lang="en-US" sz="4000" dirty="0">
              <a:latin typeface="KG What the Teacher Wants" pitchFamily="2" charset="0"/>
            </a:endParaRPr>
          </a:p>
          <a:p>
            <a:r>
              <a:rPr lang="en-US" sz="4000" dirty="0">
                <a:latin typeface="KG What the Teacher Wants" pitchFamily="2" charset="0"/>
              </a:rPr>
              <a:t> </a:t>
            </a:r>
          </a:p>
        </p:txBody>
      </p:sp>
      <p:sp>
        <p:nvSpPr>
          <p:cNvPr id="4" name="Rectangle 3"/>
          <p:cNvSpPr/>
          <p:nvPr/>
        </p:nvSpPr>
        <p:spPr>
          <a:xfrm>
            <a:off x="1143000" y="3810000"/>
            <a:ext cx="5486400" cy="5632311"/>
          </a:xfrm>
          <a:prstGeom prst="rect">
            <a:avLst/>
          </a:prstGeom>
        </p:spPr>
        <p:txBody>
          <a:bodyPr wrap="square">
            <a:spAutoFit/>
          </a:bodyPr>
          <a:lstStyle/>
          <a:p>
            <a:pPr lvl="0" algn="ctr"/>
            <a:r>
              <a:rPr lang="en-US" sz="4000" dirty="0">
                <a:solidFill>
                  <a:srgbClr val="FF0000"/>
                </a:solidFill>
                <a:latin typeface="KG What the Teacher Wants" pitchFamily="2" charset="0"/>
              </a:rPr>
              <a:t>Adjectives</a:t>
            </a:r>
            <a:r>
              <a:rPr lang="en-US" sz="4000" dirty="0">
                <a:solidFill>
                  <a:prstClr val="black"/>
                </a:solidFill>
                <a:latin typeface="KG What the Teacher Wants" pitchFamily="2" charset="0"/>
              </a:rPr>
              <a:t> answer the following questions:</a:t>
            </a:r>
          </a:p>
          <a:p>
            <a:pPr lvl="0" algn="ctr"/>
            <a:r>
              <a:rPr lang="en-US" sz="4000" dirty="0">
                <a:solidFill>
                  <a:srgbClr val="7030A0"/>
                </a:solidFill>
                <a:latin typeface="KG What the Teacher Wants" pitchFamily="2" charset="0"/>
              </a:rPr>
              <a:t>how many?</a:t>
            </a:r>
          </a:p>
          <a:p>
            <a:pPr lvl="0" algn="ctr"/>
            <a:r>
              <a:rPr lang="en-US" sz="4000" dirty="0">
                <a:solidFill>
                  <a:srgbClr val="00B050"/>
                </a:solidFill>
                <a:latin typeface="KG What the Teacher Wants" pitchFamily="2" charset="0"/>
              </a:rPr>
              <a:t>which one?</a:t>
            </a:r>
          </a:p>
          <a:p>
            <a:pPr lvl="0" algn="ctr"/>
            <a:r>
              <a:rPr lang="en-US" sz="4000" dirty="0">
                <a:solidFill>
                  <a:srgbClr val="FF9900"/>
                </a:solidFill>
                <a:latin typeface="KG What the Teacher Wants" pitchFamily="2" charset="0"/>
              </a:rPr>
              <a:t>what kind of?</a:t>
            </a:r>
          </a:p>
          <a:p>
            <a:pPr lvl="0" algn="ctr"/>
            <a:r>
              <a:rPr lang="en-US" sz="4000" dirty="0">
                <a:solidFill>
                  <a:srgbClr val="FF0000"/>
                </a:solidFill>
                <a:latin typeface="KG What the Teacher Wants" pitchFamily="2" charset="0"/>
              </a:rPr>
              <a:t>Adjectives</a:t>
            </a:r>
            <a:r>
              <a:rPr lang="en-US" sz="4000" dirty="0">
                <a:solidFill>
                  <a:prstClr val="black"/>
                </a:solidFill>
                <a:latin typeface="KG What the Teacher Wants" pitchFamily="2" charset="0"/>
              </a:rPr>
              <a:t> make our writing more interesting!</a:t>
            </a:r>
          </a:p>
          <a:p>
            <a:pPr lvl="0" algn="ctr"/>
            <a:endParaRPr lang="en-US" sz="4000" dirty="0">
              <a:solidFill>
                <a:prstClr val="black"/>
              </a:solidFill>
              <a:latin typeface="KG What the Teacher Wants" pitchFamily="2" charset="0"/>
            </a:endParaRPr>
          </a:p>
        </p:txBody>
      </p:sp>
      <p:sp>
        <p:nvSpPr>
          <p:cNvPr id="5" name="Slide Number Placeholder 4"/>
          <p:cNvSpPr>
            <a:spLocks noGrp="1"/>
          </p:cNvSpPr>
          <p:nvPr>
            <p:ph type="sldNum" sz="quarter" idx="12"/>
          </p:nvPr>
        </p:nvSpPr>
        <p:spPr/>
        <p:txBody>
          <a:bodyPr/>
          <a:lstStyle/>
          <a:p>
            <a:fld id="{13E658FD-31BF-4ED4-BD12-160F7EBB8B37}" type="slidenum">
              <a:rPr lang="en-US" smtClean="0"/>
              <a:pPr/>
              <a:t>43</a:t>
            </a:fld>
            <a:endParaRPr lang="en-US" dirty="0"/>
          </a:p>
        </p:txBody>
      </p:sp>
    </p:spTree>
    <p:extLst>
      <p:ext uri="{BB962C8B-B14F-4D97-AF65-F5344CB8AC3E}">
        <p14:creationId xmlns:p14="http://schemas.microsoft.com/office/powerpoint/2010/main" val="2359396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ocuments\Frames and Digital Papers\Julia Borders Bubbly Borders &amp; More\Transparent\Julia 6.png"/>
          <p:cNvPicPr>
            <a:picLocks noChangeAspect="1" noChangeArrowheads="1"/>
          </p:cNvPicPr>
          <p:nvPr/>
        </p:nvPicPr>
        <p:blipFill>
          <a:blip r:embed="rId2" cstate="print"/>
          <a:srcRect/>
          <a:stretch>
            <a:fillRect/>
          </a:stretch>
        </p:blipFill>
        <p:spPr bwMode="auto">
          <a:xfrm>
            <a:off x="0" y="1588"/>
            <a:ext cx="7772400" cy="10055225"/>
          </a:xfrm>
          <a:prstGeom prst="rect">
            <a:avLst/>
          </a:prstGeom>
          <a:noFill/>
        </p:spPr>
      </p:pic>
      <p:grpSp>
        <p:nvGrpSpPr>
          <p:cNvPr id="3" name="Group 17"/>
          <p:cNvGrpSpPr/>
          <p:nvPr/>
        </p:nvGrpSpPr>
        <p:grpSpPr>
          <a:xfrm>
            <a:off x="640080" y="1752600"/>
            <a:ext cx="6492240" cy="7498080"/>
            <a:chOff x="914400" y="1600200"/>
            <a:chExt cx="6035040" cy="7025640"/>
          </a:xfrm>
        </p:grpSpPr>
        <p:sp>
          <p:nvSpPr>
            <p:cNvPr id="4" name="Oval 2"/>
            <p:cNvSpPr>
              <a:spLocks noChangeArrowheads="1"/>
            </p:cNvSpPr>
            <p:nvPr/>
          </p:nvSpPr>
          <p:spPr bwMode="auto">
            <a:xfrm>
              <a:off x="3108960" y="4274820"/>
              <a:ext cx="1645920" cy="1554480"/>
            </a:xfrm>
            <a:prstGeom prst="ellipse">
              <a:avLst/>
            </a:prstGeom>
            <a:solidFill>
              <a:srgbClr val="FFFFFF"/>
            </a:solidFill>
            <a:ln w="9525">
              <a:solidFill>
                <a:srgbClr val="000000"/>
              </a:solidFill>
              <a:round/>
              <a:headEnd/>
              <a:tailEnd/>
            </a:ln>
          </p:spPr>
          <p:txBody>
            <a:bodyPr vert="horz" wrap="square" lIns="101882" tIns="50941" rIns="101882" bIns="50941" numCol="1" anchor="t" anchorCtr="0" compatLnSpc="1">
              <a:prstTxWarp prst="textNoShape">
                <a:avLst/>
              </a:prstTxWarp>
            </a:bodyPr>
            <a:lstStyle/>
            <a:p>
              <a:pPr defTabSz="1018824" fontAlgn="base">
                <a:spcBef>
                  <a:spcPct val="0"/>
                </a:spcBef>
                <a:spcAft>
                  <a:spcPts val="1114"/>
                </a:spcAft>
              </a:pPr>
              <a:endParaRPr kumimoji="0" lang="en-US" b="1" i="0" u="none" strike="noStrike" cap="none" normalizeH="0" baseline="0" dirty="0">
                <a:ln>
                  <a:noFill/>
                </a:ln>
                <a:solidFill>
                  <a:schemeClr val="tx1"/>
                </a:solidFill>
                <a:effectLst/>
                <a:latin typeface="AbcTeacher" pitchFamily="2" charset="0"/>
                <a:cs typeface="Arial" pitchFamily="34" charset="0"/>
              </a:endParaRPr>
            </a:p>
            <a:p>
              <a:pPr algn="ctr" defTabSz="1018824" fontAlgn="base">
                <a:spcBef>
                  <a:spcPct val="0"/>
                </a:spcBef>
                <a:spcAft>
                  <a:spcPts val="1114"/>
                </a:spcAft>
              </a:pPr>
              <a:endParaRPr lang="en-US" sz="2200" b="1" dirty="0">
                <a:latin typeface="AbcTeacher" pitchFamily="2" charset="0"/>
                <a:cs typeface="Arial" pitchFamily="34" charset="0"/>
              </a:endParaRPr>
            </a:p>
          </p:txBody>
        </p:sp>
        <p:sp>
          <p:nvSpPr>
            <p:cNvPr id="5" name="Oval 3"/>
            <p:cNvSpPr>
              <a:spLocks noChangeArrowheads="1"/>
            </p:cNvSpPr>
            <p:nvPr/>
          </p:nvSpPr>
          <p:spPr bwMode="auto">
            <a:xfrm>
              <a:off x="2971800" y="1600200"/>
              <a:ext cx="1920240" cy="1920240"/>
            </a:xfrm>
            <a:prstGeom prst="ellipse">
              <a:avLst/>
            </a:prstGeom>
            <a:solidFill>
              <a:srgbClr val="FFFFFF"/>
            </a:solidFill>
            <a:ln w="9525">
              <a:solidFill>
                <a:srgbClr val="000000"/>
              </a:solidFill>
              <a:round/>
              <a:headEnd/>
              <a:tailEnd/>
            </a:ln>
          </p:spPr>
          <p:txBody>
            <a:bodyPr vert="horz" wrap="square" lIns="101882" tIns="50941" rIns="101882" bIns="50941" numCol="1" anchor="t" anchorCtr="0" compatLnSpc="1">
              <a:prstTxWarp prst="textNoShape">
                <a:avLst/>
              </a:prstTxWarp>
            </a:bodyPr>
            <a:lstStyle/>
            <a:p>
              <a:endParaRPr lang="en-US" b="1" dirty="0"/>
            </a:p>
          </p:txBody>
        </p:sp>
        <p:sp>
          <p:nvSpPr>
            <p:cNvPr id="6" name="Oval 4"/>
            <p:cNvSpPr>
              <a:spLocks noChangeArrowheads="1"/>
            </p:cNvSpPr>
            <p:nvPr/>
          </p:nvSpPr>
          <p:spPr bwMode="auto">
            <a:xfrm>
              <a:off x="5029200" y="2971800"/>
              <a:ext cx="1920240" cy="1920240"/>
            </a:xfrm>
            <a:prstGeom prst="ellipse">
              <a:avLst/>
            </a:prstGeom>
            <a:solidFill>
              <a:srgbClr val="FFFFFF"/>
            </a:solidFill>
            <a:ln w="9525">
              <a:solidFill>
                <a:srgbClr val="000000"/>
              </a:solidFill>
              <a:round/>
              <a:headEnd/>
              <a:tailEnd/>
            </a:ln>
          </p:spPr>
          <p:txBody>
            <a:bodyPr vert="horz" wrap="square" lIns="101882" tIns="50941" rIns="101882" bIns="50941" numCol="1" anchor="t" anchorCtr="0" compatLnSpc="1">
              <a:prstTxWarp prst="textNoShape">
                <a:avLst/>
              </a:prstTxWarp>
            </a:bodyPr>
            <a:lstStyle/>
            <a:p>
              <a:endParaRPr lang="en-US" b="1" dirty="0"/>
            </a:p>
          </p:txBody>
        </p:sp>
        <p:sp>
          <p:nvSpPr>
            <p:cNvPr id="7" name="Oval 4"/>
            <p:cNvSpPr>
              <a:spLocks noChangeArrowheads="1"/>
            </p:cNvSpPr>
            <p:nvPr/>
          </p:nvSpPr>
          <p:spPr bwMode="auto">
            <a:xfrm>
              <a:off x="5008880" y="5448300"/>
              <a:ext cx="1920240" cy="1920240"/>
            </a:xfrm>
            <a:prstGeom prst="ellipse">
              <a:avLst/>
            </a:prstGeom>
            <a:solidFill>
              <a:srgbClr val="FFFFFF"/>
            </a:solidFill>
            <a:ln w="9525">
              <a:solidFill>
                <a:srgbClr val="000000"/>
              </a:solidFill>
              <a:round/>
              <a:headEnd/>
              <a:tailEnd/>
            </a:ln>
          </p:spPr>
          <p:txBody>
            <a:bodyPr vert="horz" wrap="square" lIns="101882" tIns="50941" rIns="101882" bIns="50941" numCol="1" anchor="t" anchorCtr="0" compatLnSpc="1">
              <a:prstTxWarp prst="textNoShape">
                <a:avLst/>
              </a:prstTxWarp>
            </a:bodyPr>
            <a:lstStyle/>
            <a:p>
              <a:endParaRPr lang="en-US" b="1" dirty="0"/>
            </a:p>
          </p:txBody>
        </p:sp>
        <p:sp>
          <p:nvSpPr>
            <p:cNvPr id="8" name="Oval 4"/>
            <p:cNvSpPr>
              <a:spLocks noChangeArrowheads="1"/>
            </p:cNvSpPr>
            <p:nvPr/>
          </p:nvSpPr>
          <p:spPr bwMode="auto">
            <a:xfrm>
              <a:off x="914400" y="5334000"/>
              <a:ext cx="1920240" cy="1920240"/>
            </a:xfrm>
            <a:prstGeom prst="ellipse">
              <a:avLst/>
            </a:prstGeom>
            <a:solidFill>
              <a:srgbClr val="FFFFFF"/>
            </a:solidFill>
            <a:ln w="9525">
              <a:solidFill>
                <a:srgbClr val="000000"/>
              </a:solidFill>
              <a:round/>
              <a:headEnd/>
              <a:tailEnd/>
            </a:ln>
          </p:spPr>
          <p:txBody>
            <a:bodyPr vert="horz" wrap="square" lIns="101882" tIns="50941" rIns="101882" bIns="50941" numCol="1" anchor="t" anchorCtr="0" compatLnSpc="1">
              <a:prstTxWarp prst="textNoShape">
                <a:avLst/>
              </a:prstTxWarp>
            </a:bodyPr>
            <a:lstStyle/>
            <a:p>
              <a:endParaRPr lang="en-US" b="1" dirty="0"/>
            </a:p>
          </p:txBody>
        </p:sp>
        <p:sp>
          <p:nvSpPr>
            <p:cNvPr id="9" name="Oval 4"/>
            <p:cNvSpPr>
              <a:spLocks noChangeArrowheads="1"/>
            </p:cNvSpPr>
            <p:nvPr/>
          </p:nvSpPr>
          <p:spPr bwMode="auto">
            <a:xfrm>
              <a:off x="914400" y="2819400"/>
              <a:ext cx="1920240" cy="1920240"/>
            </a:xfrm>
            <a:prstGeom prst="ellipse">
              <a:avLst/>
            </a:prstGeom>
            <a:solidFill>
              <a:srgbClr val="FFFFFF"/>
            </a:solidFill>
            <a:ln w="12700">
              <a:solidFill>
                <a:schemeClr val="tx1"/>
              </a:solidFill>
              <a:round/>
              <a:headEnd/>
              <a:tailEnd/>
            </a:ln>
          </p:spPr>
          <p:txBody>
            <a:bodyPr vert="horz" wrap="square" lIns="101882" tIns="50941" rIns="101882" bIns="50941" numCol="1" anchor="t" anchorCtr="0" compatLnSpc="1">
              <a:prstTxWarp prst="textNoShape">
                <a:avLst/>
              </a:prstTxWarp>
            </a:bodyPr>
            <a:lstStyle/>
            <a:p>
              <a:endParaRPr lang="en-US" b="1" dirty="0"/>
            </a:p>
          </p:txBody>
        </p:sp>
        <p:sp>
          <p:nvSpPr>
            <p:cNvPr id="10" name="Oval 3"/>
            <p:cNvSpPr>
              <a:spLocks noChangeArrowheads="1"/>
            </p:cNvSpPr>
            <p:nvPr/>
          </p:nvSpPr>
          <p:spPr bwMode="auto">
            <a:xfrm>
              <a:off x="2936240" y="6705600"/>
              <a:ext cx="1920240" cy="1920240"/>
            </a:xfrm>
            <a:prstGeom prst="ellipse">
              <a:avLst/>
            </a:prstGeom>
            <a:solidFill>
              <a:srgbClr val="FFFFFF"/>
            </a:solidFill>
            <a:ln w="9525">
              <a:solidFill>
                <a:srgbClr val="000000"/>
              </a:solidFill>
              <a:round/>
              <a:headEnd/>
              <a:tailEnd/>
            </a:ln>
          </p:spPr>
          <p:txBody>
            <a:bodyPr vert="horz" wrap="square" lIns="101882" tIns="50941" rIns="101882" bIns="50941" numCol="1" anchor="t" anchorCtr="0" compatLnSpc="1">
              <a:prstTxWarp prst="textNoShape">
                <a:avLst/>
              </a:prstTxWarp>
            </a:bodyPr>
            <a:lstStyle/>
            <a:p>
              <a:endParaRPr lang="en-US" b="1" dirty="0"/>
            </a:p>
          </p:txBody>
        </p:sp>
        <p:cxnSp>
          <p:nvCxnSpPr>
            <p:cNvPr id="11" name="Straight Connector 10"/>
            <p:cNvCxnSpPr>
              <a:stCxn id="5" idx="4"/>
            </p:cNvCxnSpPr>
            <p:nvPr/>
          </p:nvCxnSpPr>
          <p:spPr>
            <a:xfrm flipH="1">
              <a:off x="3886202" y="3520440"/>
              <a:ext cx="45718" cy="7543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86201" y="5783580"/>
              <a:ext cx="1" cy="922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8200" y="5486400"/>
              <a:ext cx="5334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677160" y="4274820"/>
              <a:ext cx="518160" cy="335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 idx="7"/>
            </p:cNvCxnSpPr>
            <p:nvPr/>
          </p:nvCxnSpPr>
          <p:spPr>
            <a:xfrm flipV="1">
              <a:off x="2553427" y="5334000"/>
              <a:ext cx="606333" cy="2812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648200" y="4419600"/>
              <a:ext cx="523240" cy="281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457200" y="609600"/>
            <a:ext cx="7256678" cy="709681"/>
          </a:xfrm>
          <a:prstGeom prst="rect">
            <a:avLst/>
          </a:prstGeom>
          <a:noFill/>
        </p:spPr>
        <p:txBody>
          <a:bodyPr wrap="square" rtlCol="0">
            <a:spAutoFit/>
          </a:bodyPr>
          <a:lstStyle/>
          <a:p>
            <a:r>
              <a:rPr lang="en-US" dirty="0">
                <a:latin typeface="Arial" pitchFamily="34" charset="0"/>
                <a:cs typeface="Arial" pitchFamily="34" charset="0"/>
              </a:rPr>
              <a:t>Name</a:t>
            </a:r>
            <a:r>
              <a:rPr lang="en-US" b="1" dirty="0">
                <a:latin typeface="AbcTeacher" pitchFamily="2" charset="0"/>
                <a:cs typeface="Arial" pitchFamily="34" charset="0"/>
              </a:rPr>
              <a:t>_________________________________________________</a:t>
            </a:r>
          </a:p>
          <a:p>
            <a:pPr algn="ctr"/>
            <a:r>
              <a:rPr lang="en-US" dirty="0">
                <a:latin typeface="Arial" pitchFamily="34" charset="0"/>
                <a:cs typeface="Arial" pitchFamily="34" charset="0"/>
              </a:rPr>
              <a:t>Write 6 adjectives that describe a sled dog racer.</a:t>
            </a:r>
          </a:p>
        </p:txBody>
      </p:sp>
      <p:sp>
        <p:nvSpPr>
          <p:cNvPr id="18" name="TextBox 17"/>
          <p:cNvSpPr txBox="1"/>
          <p:nvPr/>
        </p:nvSpPr>
        <p:spPr>
          <a:xfrm>
            <a:off x="3079459" y="4978365"/>
            <a:ext cx="1676400" cy="709681"/>
          </a:xfrm>
          <a:prstGeom prst="rect">
            <a:avLst/>
          </a:prstGeom>
          <a:noFill/>
        </p:spPr>
        <p:txBody>
          <a:bodyPr wrap="square" rtlCol="0">
            <a:spAutoFit/>
          </a:bodyPr>
          <a:lstStyle/>
          <a:p>
            <a:pPr algn="ctr"/>
            <a:r>
              <a:rPr lang="en-US" u="sng" dirty="0">
                <a:latin typeface="Arial" pitchFamily="34" charset="0"/>
                <a:cs typeface="Arial" pitchFamily="34" charset="0"/>
              </a:rPr>
              <a:t>Sled Dog Racer</a:t>
            </a:r>
          </a:p>
        </p:txBody>
      </p:sp>
      <p:cxnSp>
        <p:nvCxnSpPr>
          <p:cNvPr id="20" name="Straight Connector 19"/>
          <p:cNvCxnSpPr/>
          <p:nvPr/>
        </p:nvCxnSpPr>
        <p:spPr>
          <a:xfrm>
            <a:off x="685800" y="4191000"/>
            <a:ext cx="1989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95600" y="2819400"/>
            <a:ext cx="1989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05400" y="4267200"/>
            <a:ext cx="1989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5800" y="6858000"/>
            <a:ext cx="1989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105400" y="6934200"/>
            <a:ext cx="1989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95600" y="8305800"/>
            <a:ext cx="19895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Slide Number Placeholder 26"/>
          <p:cNvSpPr>
            <a:spLocks noGrp="1"/>
          </p:cNvSpPr>
          <p:nvPr>
            <p:ph type="sldNum" sz="quarter" idx="12"/>
          </p:nvPr>
        </p:nvSpPr>
        <p:spPr>
          <a:xfrm>
            <a:off x="5486400" y="9220200"/>
            <a:ext cx="1813560" cy="535516"/>
          </a:xfrm>
        </p:spPr>
        <p:txBody>
          <a:bodyPr/>
          <a:lstStyle/>
          <a:p>
            <a:fld id="{2C096F21-EBC9-41DA-B3F2-E1AA79163A95}" type="slidenum">
              <a:rPr lang="en-US" smtClean="0"/>
              <a:pPr/>
              <a:t>44</a:t>
            </a:fld>
            <a:endParaRPr lang="en-US" dirty="0"/>
          </a:p>
        </p:txBody>
      </p:sp>
    </p:spTree>
    <p:extLst>
      <p:ext uri="{BB962C8B-B14F-4D97-AF65-F5344CB8AC3E}">
        <p14:creationId xmlns:p14="http://schemas.microsoft.com/office/powerpoint/2010/main" val="972743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3" cstate="print"/>
          <a:srcRect/>
          <a:stretch>
            <a:fillRect/>
          </a:stretch>
        </p:blipFill>
        <p:spPr bwMode="auto">
          <a:xfrm>
            <a:off x="7" y="0"/>
            <a:ext cx="7772395" cy="10058400"/>
          </a:xfrm>
          <a:prstGeom prst="rect">
            <a:avLst/>
          </a:prstGeom>
          <a:noFill/>
        </p:spPr>
      </p:pic>
      <p:sp>
        <p:nvSpPr>
          <p:cNvPr id="3" name="TextBox 2"/>
          <p:cNvSpPr txBox="1"/>
          <p:nvPr/>
        </p:nvSpPr>
        <p:spPr>
          <a:xfrm>
            <a:off x="533400" y="609600"/>
            <a:ext cx="6858000" cy="8956298"/>
          </a:xfrm>
          <a:prstGeom prst="rect">
            <a:avLst/>
          </a:prstGeom>
          <a:noFill/>
        </p:spPr>
        <p:txBody>
          <a:bodyPr wrap="square" rtlCol="0">
            <a:spAutoFit/>
          </a:bodyPr>
          <a:lstStyle/>
          <a:p>
            <a:r>
              <a:rPr lang="en-US" sz="1800" u="sng" dirty="0">
                <a:latin typeface="Arial" pitchFamily="34" charset="0"/>
                <a:cs typeface="Arial" pitchFamily="34" charset="0"/>
              </a:rPr>
              <a:t> Activities:</a:t>
            </a:r>
          </a:p>
          <a:p>
            <a:r>
              <a:rPr lang="en-US" sz="1800" dirty="0">
                <a:latin typeface="Arial" pitchFamily="34" charset="0"/>
                <a:cs typeface="Arial" pitchFamily="34" charset="0"/>
              </a:rPr>
              <a:t>Here are some fun activities your students can do during </a:t>
            </a:r>
          </a:p>
          <a:p>
            <a:r>
              <a:rPr lang="en-US" sz="1800" dirty="0">
                <a:latin typeface="Arial" pitchFamily="34" charset="0"/>
                <a:cs typeface="Arial" pitchFamily="34" charset="0"/>
              </a:rPr>
              <a:t>the Pedigree Stage Stop Sled Dog Race. </a:t>
            </a:r>
          </a:p>
          <a:p>
            <a:pPr>
              <a:buFont typeface="Arial" pitchFamily="34" charset="0"/>
              <a:buChar char="•"/>
            </a:pPr>
            <a:r>
              <a:rPr lang="en-US" sz="1800" dirty="0">
                <a:latin typeface="Arial" pitchFamily="34" charset="0"/>
                <a:cs typeface="Arial" pitchFamily="34" charset="0"/>
              </a:rPr>
              <a:t>Pick a musher and keep a daily log of their location and </a:t>
            </a:r>
          </a:p>
          <a:p>
            <a:r>
              <a:rPr lang="en-US" sz="1800" dirty="0">
                <a:latin typeface="Arial" pitchFamily="34" charset="0"/>
                <a:cs typeface="Arial" pitchFamily="34" charset="0"/>
              </a:rPr>
              <a:t> interesting information such as problems, weather conditions,</a:t>
            </a:r>
          </a:p>
          <a:p>
            <a:r>
              <a:rPr lang="en-US" sz="1800" dirty="0">
                <a:latin typeface="Arial" pitchFamily="34" charset="0"/>
                <a:cs typeface="Arial" pitchFamily="34" charset="0"/>
              </a:rPr>
              <a:t> number of miles traveled, number of dogs, etc.</a:t>
            </a:r>
          </a:p>
          <a:p>
            <a:pPr>
              <a:buFont typeface="Arial" pitchFamily="34" charset="0"/>
              <a:buChar char="•"/>
            </a:pPr>
            <a:r>
              <a:rPr lang="en-US" sz="1800" dirty="0">
                <a:latin typeface="Arial" pitchFamily="34" charset="0"/>
                <a:cs typeface="Arial" pitchFamily="34" charset="0"/>
              </a:rPr>
              <a:t>Map the sled dog race through Wyoming using the map. Students can map all the stage stops in Wyoming and label them.</a:t>
            </a:r>
          </a:p>
          <a:p>
            <a:pPr>
              <a:buFont typeface="Arial" pitchFamily="34" charset="0"/>
              <a:buChar char="•"/>
            </a:pPr>
            <a:r>
              <a:rPr lang="en-US" sz="1800" dirty="0">
                <a:latin typeface="Arial" pitchFamily="34" charset="0"/>
                <a:cs typeface="Arial" pitchFamily="34" charset="0"/>
              </a:rPr>
              <a:t>Map the whole Pedigree Stage Stop Race on the Rocky  </a:t>
            </a:r>
          </a:p>
          <a:p>
            <a:r>
              <a:rPr lang="en-US" sz="1800" dirty="0">
                <a:latin typeface="Arial" pitchFamily="34" charset="0"/>
                <a:cs typeface="Arial" pitchFamily="34" charset="0"/>
              </a:rPr>
              <a:t> Mountains States Map and label the states and all the stage</a:t>
            </a:r>
          </a:p>
          <a:p>
            <a:r>
              <a:rPr lang="en-US" sz="1800" dirty="0">
                <a:latin typeface="Arial" pitchFamily="34" charset="0"/>
                <a:cs typeface="Arial" pitchFamily="34" charset="0"/>
              </a:rPr>
              <a:t> stops.</a:t>
            </a:r>
          </a:p>
          <a:p>
            <a:pPr>
              <a:buFont typeface="Arial" pitchFamily="34" charset="0"/>
              <a:buChar char="•"/>
            </a:pPr>
            <a:r>
              <a:rPr lang="en-US" sz="1800" dirty="0">
                <a:latin typeface="Arial" pitchFamily="34" charset="0"/>
                <a:cs typeface="Arial" pitchFamily="34" charset="0"/>
              </a:rPr>
              <a:t>Comparing Weather: Graph the high or low temperatures </a:t>
            </a:r>
          </a:p>
          <a:p>
            <a:r>
              <a:rPr lang="en-US" sz="1800" dirty="0">
                <a:latin typeface="Arial" pitchFamily="34" charset="0"/>
                <a:cs typeface="Arial" pitchFamily="34" charset="0"/>
              </a:rPr>
              <a:t> each day for a city on the trail and the student’s </a:t>
            </a:r>
          </a:p>
          <a:p>
            <a:r>
              <a:rPr lang="en-US" sz="1800" dirty="0">
                <a:latin typeface="Arial" pitchFamily="34" charset="0"/>
                <a:cs typeface="Arial" pitchFamily="34" charset="0"/>
              </a:rPr>
              <a:t> hometown. </a:t>
            </a:r>
          </a:p>
          <a:p>
            <a:endParaRPr lang="en-US" sz="1800" u="sng" dirty="0">
              <a:latin typeface="Arial" pitchFamily="34" charset="0"/>
              <a:cs typeface="Arial" pitchFamily="34" charset="0"/>
            </a:endParaRPr>
          </a:p>
          <a:p>
            <a:r>
              <a:rPr lang="en-US" sz="1800" u="sng" dirty="0">
                <a:latin typeface="Arial" pitchFamily="34" charset="0"/>
                <a:cs typeface="Arial" pitchFamily="34" charset="0"/>
              </a:rPr>
              <a:t>Musher Log and Map</a:t>
            </a:r>
          </a:p>
          <a:p>
            <a:r>
              <a:rPr lang="en-US" sz="1800" dirty="0">
                <a:latin typeface="Arial" pitchFamily="34" charset="0"/>
                <a:cs typeface="Arial" pitchFamily="34" charset="0"/>
              </a:rPr>
              <a:t>In this activity students will pick a musher to follow on the trail. Each day students will record the date, location, and important information about their musher. Important information might be about losing a dog, problems, weather conditions etc. You will need to make at least 2 copies of the log for each student or double side the log on one page. Then students will map out the trail each day and put cities and checkpoints if possible.</a:t>
            </a:r>
            <a:endParaRPr lang="en-US" sz="1800" u="sng" dirty="0">
              <a:latin typeface="Arial" pitchFamily="34" charset="0"/>
              <a:cs typeface="Arial" pitchFamily="34" charset="0"/>
            </a:endParaRPr>
          </a:p>
          <a:p>
            <a:endParaRPr lang="en-US" sz="1800" u="sng" dirty="0">
              <a:latin typeface="Arial" pitchFamily="34" charset="0"/>
              <a:cs typeface="Arial" pitchFamily="34" charset="0"/>
            </a:endParaRPr>
          </a:p>
          <a:p>
            <a:r>
              <a:rPr lang="en-US" sz="1800" u="sng" dirty="0">
                <a:latin typeface="Arial" pitchFamily="34" charset="0"/>
                <a:cs typeface="Arial" pitchFamily="34" charset="0"/>
              </a:rPr>
              <a:t>Materials:</a:t>
            </a:r>
          </a:p>
          <a:p>
            <a:pPr>
              <a:buFont typeface="Arial" pitchFamily="34" charset="0"/>
              <a:buChar char="•"/>
            </a:pPr>
            <a:r>
              <a:rPr lang="en-US" sz="1800" dirty="0">
                <a:latin typeface="Arial" pitchFamily="34" charset="0"/>
                <a:cs typeface="Arial" pitchFamily="34" charset="0"/>
              </a:rPr>
              <a:t>Make copies of the Musher Log </a:t>
            </a:r>
          </a:p>
          <a:p>
            <a:pPr>
              <a:buFont typeface="Arial" pitchFamily="34" charset="0"/>
              <a:buChar char="•"/>
            </a:pPr>
            <a:r>
              <a:rPr lang="en-US" sz="1800" dirty="0">
                <a:latin typeface="Arial" pitchFamily="34" charset="0"/>
                <a:cs typeface="Arial" pitchFamily="34" charset="0"/>
              </a:rPr>
              <a:t>Make copies of the Wyoming Map </a:t>
            </a:r>
          </a:p>
          <a:p>
            <a:pPr>
              <a:buFont typeface="Arial" pitchFamily="34" charset="0"/>
              <a:buChar char="•"/>
            </a:pPr>
            <a:r>
              <a:rPr lang="en-US" sz="1800" dirty="0">
                <a:latin typeface="Arial" pitchFamily="34" charset="0"/>
                <a:cs typeface="Arial" pitchFamily="34" charset="0"/>
              </a:rPr>
              <a:t>Make copies of the Rocky Mountain Region Map </a:t>
            </a:r>
          </a:p>
          <a:p>
            <a:pPr>
              <a:buFont typeface="Arial" pitchFamily="34" charset="0"/>
              <a:buChar char="•"/>
            </a:pPr>
            <a:r>
              <a:rPr lang="en-US" sz="1800" dirty="0">
                <a:latin typeface="Arial" pitchFamily="34" charset="0"/>
                <a:cs typeface="Arial" pitchFamily="34" charset="0"/>
              </a:rPr>
              <a:t>Compare Weather Chart </a:t>
            </a:r>
          </a:p>
          <a:p>
            <a:endParaRPr lang="en-US" sz="1800" dirty="0">
              <a:latin typeface="Arial" pitchFamily="34" charset="0"/>
              <a:cs typeface="Arial" pitchFamily="34" charset="0"/>
            </a:endParaRPr>
          </a:p>
          <a:p>
            <a:endParaRPr lang="en-US" sz="1800" dirty="0">
              <a:latin typeface="Arial" pitchFamily="34" charset="0"/>
              <a:cs typeface="Arial" pitchFamily="34" charset="0"/>
            </a:endParaRPr>
          </a:p>
          <a:p>
            <a:endParaRPr lang="en-US" sz="18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F1EDA1F7-F18F-4CC3-B3C3-2EC847FCEED8}" type="slidenum">
              <a:rPr lang="en-US" smtClean="0"/>
              <a:pPr/>
              <a:t>45</a:t>
            </a:fld>
            <a:endParaRPr lang="en-US"/>
          </a:p>
        </p:txBody>
      </p:sp>
    </p:spTree>
    <p:extLst>
      <p:ext uri="{BB962C8B-B14F-4D97-AF65-F5344CB8AC3E}">
        <p14:creationId xmlns:p14="http://schemas.microsoft.com/office/powerpoint/2010/main" val="4075434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TextBox 2"/>
          <p:cNvSpPr txBox="1"/>
          <p:nvPr/>
        </p:nvSpPr>
        <p:spPr>
          <a:xfrm>
            <a:off x="533400" y="939321"/>
            <a:ext cx="6587637" cy="400110"/>
          </a:xfrm>
          <a:prstGeom prst="rect">
            <a:avLst/>
          </a:prstGeom>
          <a:noFill/>
        </p:spPr>
        <p:txBody>
          <a:bodyPr wrap="none" rtlCol="0">
            <a:spAutoFit/>
          </a:bodyPr>
          <a:lstStyle/>
          <a:p>
            <a:r>
              <a:rPr lang="en-US" u="sng" dirty="0">
                <a:latin typeface="Arial" pitchFamily="34" charset="0"/>
                <a:cs typeface="Arial" pitchFamily="34" charset="0"/>
              </a:rPr>
              <a:t>Your Musher’s Log</a:t>
            </a:r>
            <a:r>
              <a:rPr lang="en-US" dirty="0">
                <a:latin typeface="AbcTeacher" pitchFamily="2" charset="0"/>
                <a:cs typeface="Arial" pitchFamily="34" charset="0"/>
              </a:rPr>
              <a:t>____________________________________</a:t>
            </a:r>
            <a:endParaRPr lang="en-US" dirty="0">
              <a:latin typeface="AbcTeacher" pitchFamily="2" charset="0"/>
            </a:endParaRPr>
          </a:p>
        </p:txBody>
      </p:sp>
      <p:graphicFrame>
        <p:nvGraphicFramePr>
          <p:cNvPr id="4" name="Table 3"/>
          <p:cNvGraphicFramePr>
            <a:graphicFrameLocks noGrp="1"/>
          </p:cNvGraphicFramePr>
          <p:nvPr/>
        </p:nvGraphicFramePr>
        <p:xfrm>
          <a:off x="533400" y="1447800"/>
          <a:ext cx="6705600" cy="7848599"/>
        </p:xfrm>
        <a:graphic>
          <a:graphicData uri="http://schemas.openxmlformats.org/drawingml/2006/table">
            <a:tbl>
              <a:tblPr firstRow="1" bandRow="1">
                <a:tableStyleId>{5C22544A-7EE6-4342-B048-85BDC9FD1C3A}</a:tableStyleId>
              </a:tblPr>
              <a:tblGrid>
                <a:gridCol w="1268627">
                  <a:extLst>
                    <a:ext uri="{9D8B030D-6E8A-4147-A177-3AD203B41FA5}">
                      <a16:colId xmlns:a16="http://schemas.microsoft.com/office/drawing/2014/main" val="20000"/>
                    </a:ext>
                  </a:extLst>
                </a:gridCol>
                <a:gridCol w="1995942">
                  <a:extLst>
                    <a:ext uri="{9D8B030D-6E8A-4147-A177-3AD203B41FA5}">
                      <a16:colId xmlns:a16="http://schemas.microsoft.com/office/drawing/2014/main" val="20001"/>
                    </a:ext>
                  </a:extLst>
                </a:gridCol>
                <a:gridCol w="3441031">
                  <a:extLst>
                    <a:ext uri="{9D8B030D-6E8A-4147-A177-3AD203B41FA5}">
                      <a16:colId xmlns:a16="http://schemas.microsoft.com/office/drawing/2014/main" val="20002"/>
                    </a:ext>
                  </a:extLst>
                </a:gridCol>
              </a:tblGrid>
              <a:tr h="577304">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54259">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54259">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54259">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454259">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454259">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 name="TextBox 4"/>
          <p:cNvSpPr txBox="1"/>
          <p:nvPr/>
        </p:nvSpPr>
        <p:spPr>
          <a:xfrm>
            <a:off x="528492" y="470475"/>
            <a:ext cx="6563015" cy="400110"/>
          </a:xfrm>
          <a:prstGeom prst="rect">
            <a:avLst/>
          </a:prstGeom>
          <a:noFill/>
        </p:spPr>
        <p:txBody>
          <a:bodyPr wrap="none" rtlCol="0">
            <a:spAutoFit/>
          </a:bodyPr>
          <a:lstStyle/>
          <a:p>
            <a:r>
              <a:rPr lang="en-US" dirty="0">
                <a:latin typeface="Arial" pitchFamily="34" charset="0"/>
                <a:cs typeface="Arial" pitchFamily="34" charset="0"/>
              </a:rPr>
              <a:t>Name</a:t>
            </a:r>
            <a:r>
              <a:rPr lang="en-US" dirty="0">
                <a:latin typeface="AbcTeacher" pitchFamily="2" charset="0"/>
                <a:cs typeface="Arial" pitchFamily="34" charset="0"/>
              </a:rPr>
              <a:t>________________________________________________</a:t>
            </a:r>
            <a:endParaRPr lang="en-US" dirty="0">
              <a:latin typeface="Arial" pitchFamily="34" charset="0"/>
              <a:cs typeface="Arial" pitchFamily="34" charset="0"/>
            </a:endParaRPr>
          </a:p>
        </p:txBody>
      </p:sp>
      <p:sp>
        <p:nvSpPr>
          <p:cNvPr id="6" name="TextBox 5"/>
          <p:cNvSpPr txBox="1"/>
          <p:nvPr/>
        </p:nvSpPr>
        <p:spPr>
          <a:xfrm>
            <a:off x="609600" y="1524000"/>
            <a:ext cx="1066800" cy="400110"/>
          </a:xfrm>
          <a:prstGeom prst="rect">
            <a:avLst/>
          </a:prstGeom>
          <a:noFill/>
        </p:spPr>
        <p:txBody>
          <a:bodyPr wrap="square" rtlCol="0">
            <a:spAutoFit/>
          </a:bodyPr>
          <a:lstStyle/>
          <a:p>
            <a:pPr algn="ctr"/>
            <a:r>
              <a:rPr lang="en-US" dirty="0">
                <a:latin typeface="Arial" pitchFamily="34" charset="0"/>
                <a:cs typeface="Arial" pitchFamily="34" charset="0"/>
              </a:rPr>
              <a:t>Day</a:t>
            </a:r>
          </a:p>
        </p:txBody>
      </p:sp>
      <p:sp>
        <p:nvSpPr>
          <p:cNvPr id="7" name="TextBox 6"/>
          <p:cNvSpPr txBox="1"/>
          <p:nvPr/>
        </p:nvSpPr>
        <p:spPr>
          <a:xfrm>
            <a:off x="1905000" y="1524000"/>
            <a:ext cx="1905000" cy="400110"/>
          </a:xfrm>
          <a:prstGeom prst="rect">
            <a:avLst/>
          </a:prstGeom>
          <a:noFill/>
        </p:spPr>
        <p:txBody>
          <a:bodyPr wrap="square" rtlCol="0">
            <a:spAutoFit/>
          </a:bodyPr>
          <a:lstStyle/>
          <a:p>
            <a:pPr algn="ctr"/>
            <a:r>
              <a:rPr lang="en-US" dirty="0">
                <a:latin typeface="Arial" pitchFamily="34" charset="0"/>
                <a:cs typeface="Arial" pitchFamily="34" charset="0"/>
              </a:rPr>
              <a:t>Location</a:t>
            </a:r>
          </a:p>
        </p:txBody>
      </p:sp>
      <p:sp>
        <p:nvSpPr>
          <p:cNvPr id="8" name="TextBox 7"/>
          <p:cNvSpPr txBox="1"/>
          <p:nvPr/>
        </p:nvSpPr>
        <p:spPr>
          <a:xfrm>
            <a:off x="4191000" y="1524000"/>
            <a:ext cx="2667000" cy="400110"/>
          </a:xfrm>
          <a:prstGeom prst="rect">
            <a:avLst/>
          </a:prstGeom>
          <a:noFill/>
        </p:spPr>
        <p:txBody>
          <a:bodyPr wrap="square" rtlCol="0">
            <a:spAutoFit/>
          </a:bodyPr>
          <a:lstStyle/>
          <a:p>
            <a:pPr algn="ctr"/>
            <a:r>
              <a:rPr lang="en-US" dirty="0">
                <a:latin typeface="Arial" pitchFamily="34" charset="0"/>
                <a:cs typeface="Arial" pitchFamily="34" charset="0"/>
              </a:rPr>
              <a:t>Important Information</a:t>
            </a:r>
          </a:p>
        </p:txBody>
      </p:sp>
      <p:sp>
        <p:nvSpPr>
          <p:cNvPr id="9" name="Slide Number Placeholder 8"/>
          <p:cNvSpPr>
            <a:spLocks noGrp="1"/>
          </p:cNvSpPr>
          <p:nvPr>
            <p:ph type="sldNum" sz="quarter" idx="12"/>
          </p:nvPr>
        </p:nvSpPr>
        <p:spPr/>
        <p:txBody>
          <a:bodyPr/>
          <a:lstStyle/>
          <a:p>
            <a:fld id="{F1EDA1F7-F18F-4CC3-B3C3-2EC847FCEED8}" type="slidenum">
              <a:rPr lang="en-US" smtClean="0"/>
              <a:pPr/>
              <a:t>46</a:t>
            </a:fld>
            <a:endParaRPr lang="en-US"/>
          </a:p>
        </p:txBody>
      </p:sp>
      <p:sp>
        <p:nvSpPr>
          <p:cNvPr id="10" name="TextBox 9"/>
          <p:cNvSpPr txBox="1"/>
          <p:nvPr/>
        </p:nvSpPr>
        <p:spPr>
          <a:xfrm>
            <a:off x="3733800" y="1996470"/>
            <a:ext cx="3665644" cy="1569660"/>
          </a:xfrm>
          <a:prstGeom prst="rect">
            <a:avLst/>
          </a:prstGeom>
          <a:noFill/>
        </p:spPr>
        <p:txBody>
          <a:bodyPr wrap="square" rtlCol="0">
            <a:spAutoFit/>
          </a:bodyPr>
          <a:lstStyle/>
          <a:p>
            <a:r>
              <a:rPr lang="en-US" sz="3200" dirty="0">
                <a:latin typeface="AbcTeacher" pitchFamily="2" charset="0"/>
              </a:rPr>
              <a:t>__________________</a:t>
            </a:r>
          </a:p>
          <a:p>
            <a:r>
              <a:rPr lang="en-US" sz="3200" dirty="0">
                <a:latin typeface="AbcTeacher" pitchFamily="2" charset="0"/>
              </a:rPr>
              <a:t>__________________</a:t>
            </a:r>
          </a:p>
          <a:p>
            <a:r>
              <a:rPr lang="en-US" sz="3200" dirty="0">
                <a:latin typeface="AbcTeacher" pitchFamily="2" charset="0"/>
              </a:rPr>
              <a:t>__________________</a:t>
            </a:r>
          </a:p>
        </p:txBody>
      </p:sp>
      <p:sp>
        <p:nvSpPr>
          <p:cNvPr id="11" name="TextBox 10"/>
          <p:cNvSpPr txBox="1"/>
          <p:nvPr/>
        </p:nvSpPr>
        <p:spPr>
          <a:xfrm>
            <a:off x="3733800" y="3505200"/>
            <a:ext cx="3741844" cy="1569660"/>
          </a:xfrm>
          <a:prstGeom prst="rect">
            <a:avLst/>
          </a:prstGeom>
          <a:noFill/>
        </p:spPr>
        <p:txBody>
          <a:bodyPr wrap="square" rtlCol="0">
            <a:spAutoFit/>
          </a:bodyPr>
          <a:lstStyle/>
          <a:p>
            <a:r>
              <a:rPr lang="en-US" sz="3200" dirty="0">
                <a:latin typeface="AbcTeacher" pitchFamily="2" charset="0"/>
              </a:rPr>
              <a:t>__________________</a:t>
            </a:r>
          </a:p>
          <a:p>
            <a:r>
              <a:rPr lang="en-US" sz="3200" dirty="0">
                <a:latin typeface="AbcTeacher" pitchFamily="2" charset="0"/>
              </a:rPr>
              <a:t>__________________</a:t>
            </a:r>
          </a:p>
          <a:p>
            <a:r>
              <a:rPr lang="en-US" sz="3200" dirty="0">
                <a:latin typeface="AbcTeacher" pitchFamily="2" charset="0"/>
              </a:rPr>
              <a:t>__________________</a:t>
            </a:r>
          </a:p>
        </p:txBody>
      </p:sp>
      <p:sp>
        <p:nvSpPr>
          <p:cNvPr id="12" name="TextBox 11"/>
          <p:cNvSpPr txBox="1"/>
          <p:nvPr/>
        </p:nvSpPr>
        <p:spPr>
          <a:xfrm>
            <a:off x="3733800" y="4965032"/>
            <a:ext cx="3741844" cy="1569660"/>
          </a:xfrm>
          <a:prstGeom prst="rect">
            <a:avLst/>
          </a:prstGeom>
          <a:noFill/>
        </p:spPr>
        <p:txBody>
          <a:bodyPr wrap="square" rtlCol="0">
            <a:spAutoFit/>
          </a:bodyPr>
          <a:lstStyle/>
          <a:p>
            <a:r>
              <a:rPr lang="en-US" sz="3200" dirty="0">
                <a:latin typeface="AbcTeacher" pitchFamily="2" charset="0"/>
              </a:rPr>
              <a:t>__________________</a:t>
            </a:r>
          </a:p>
          <a:p>
            <a:r>
              <a:rPr lang="en-US" sz="3200" dirty="0">
                <a:latin typeface="AbcTeacher" pitchFamily="2" charset="0"/>
              </a:rPr>
              <a:t>__________________</a:t>
            </a:r>
          </a:p>
          <a:p>
            <a:r>
              <a:rPr lang="en-US" sz="3200" dirty="0">
                <a:latin typeface="AbcTeacher" pitchFamily="2" charset="0"/>
              </a:rPr>
              <a:t>__________________</a:t>
            </a:r>
          </a:p>
        </p:txBody>
      </p:sp>
      <p:sp>
        <p:nvSpPr>
          <p:cNvPr id="13" name="TextBox 12"/>
          <p:cNvSpPr txBox="1"/>
          <p:nvPr/>
        </p:nvSpPr>
        <p:spPr>
          <a:xfrm>
            <a:off x="3733800" y="6400800"/>
            <a:ext cx="3818044" cy="1569660"/>
          </a:xfrm>
          <a:prstGeom prst="rect">
            <a:avLst/>
          </a:prstGeom>
          <a:noFill/>
        </p:spPr>
        <p:txBody>
          <a:bodyPr wrap="square" rtlCol="0">
            <a:spAutoFit/>
          </a:bodyPr>
          <a:lstStyle/>
          <a:p>
            <a:r>
              <a:rPr lang="en-US" sz="3200" dirty="0">
                <a:latin typeface="AbcTeacher" pitchFamily="2" charset="0"/>
              </a:rPr>
              <a:t>__________________</a:t>
            </a:r>
          </a:p>
          <a:p>
            <a:r>
              <a:rPr lang="en-US" sz="3200" dirty="0">
                <a:latin typeface="AbcTeacher" pitchFamily="2" charset="0"/>
              </a:rPr>
              <a:t>__________________</a:t>
            </a:r>
          </a:p>
          <a:p>
            <a:r>
              <a:rPr lang="en-US" sz="3200" dirty="0">
                <a:latin typeface="AbcTeacher" pitchFamily="2" charset="0"/>
              </a:rPr>
              <a:t>__________________</a:t>
            </a:r>
          </a:p>
        </p:txBody>
      </p:sp>
      <p:sp>
        <p:nvSpPr>
          <p:cNvPr id="14" name="TextBox 13"/>
          <p:cNvSpPr txBox="1"/>
          <p:nvPr/>
        </p:nvSpPr>
        <p:spPr>
          <a:xfrm>
            <a:off x="3733800" y="7848600"/>
            <a:ext cx="3818044" cy="1569660"/>
          </a:xfrm>
          <a:prstGeom prst="rect">
            <a:avLst/>
          </a:prstGeom>
          <a:noFill/>
        </p:spPr>
        <p:txBody>
          <a:bodyPr wrap="square" rtlCol="0">
            <a:spAutoFit/>
          </a:bodyPr>
          <a:lstStyle/>
          <a:p>
            <a:r>
              <a:rPr lang="en-US" sz="3200" dirty="0">
                <a:latin typeface="AbcTeacher" pitchFamily="2" charset="0"/>
              </a:rPr>
              <a:t>__________________</a:t>
            </a:r>
          </a:p>
          <a:p>
            <a:r>
              <a:rPr lang="en-US" sz="3200" dirty="0">
                <a:latin typeface="AbcTeacher" pitchFamily="2" charset="0"/>
              </a:rPr>
              <a:t>__________________</a:t>
            </a:r>
          </a:p>
          <a:p>
            <a:r>
              <a:rPr lang="en-US" sz="3200" dirty="0">
                <a:latin typeface="AbcTeacher" pitchFamily="2" charset="0"/>
              </a:rPr>
              <a:t>__________________</a:t>
            </a:r>
          </a:p>
        </p:txBody>
      </p:sp>
    </p:spTree>
    <p:extLst>
      <p:ext uri="{BB962C8B-B14F-4D97-AF65-F5344CB8AC3E}">
        <p14:creationId xmlns:p14="http://schemas.microsoft.com/office/powerpoint/2010/main" val="3838075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9" y="1143001"/>
            <a:ext cx="10058398" cy="7772400"/>
          </a:xfrm>
          <a:prstGeom prst="rect">
            <a:avLst/>
          </a:prstGeom>
        </p:spPr>
      </p:pic>
      <p:sp>
        <p:nvSpPr>
          <p:cNvPr id="3" name="TextBox 2"/>
          <p:cNvSpPr txBox="1"/>
          <p:nvPr/>
        </p:nvSpPr>
        <p:spPr>
          <a:xfrm rot="5400000">
            <a:off x="-2030510" y="2436855"/>
            <a:ext cx="4783682" cy="401007"/>
          </a:xfrm>
          <a:prstGeom prst="rect">
            <a:avLst/>
          </a:prstGeom>
          <a:noFill/>
        </p:spPr>
        <p:txBody>
          <a:bodyPr wrap="none" rtlCol="0">
            <a:spAutoFit/>
          </a:bodyPr>
          <a:lstStyle/>
          <a:p>
            <a:r>
              <a:rPr lang="en-US" dirty="0"/>
              <a:t>Name_______________________________</a:t>
            </a:r>
          </a:p>
        </p:txBody>
      </p:sp>
      <p:sp>
        <p:nvSpPr>
          <p:cNvPr id="4" name="TextBox 3"/>
          <p:cNvSpPr txBox="1"/>
          <p:nvPr/>
        </p:nvSpPr>
        <p:spPr>
          <a:xfrm rot="5400000" flipH="1">
            <a:off x="3332615" y="3793524"/>
            <a:ext cx="7714325" cy="401007"/>
          </a:xfrm>
          <a:prstGeom prst="rect">
            <a:avLst/>
          </a:prstGeom>
          <a:noFill/>
        </p:spPr>
        <p:txBody>
          <a:bodyPr wrap="square" rtlCol="0">
            <a:spAutoFit/>
          </a:bodyPr>
          <a:lstStyle/>
          <a:p>
            <a:r>
              <a:rPr lang="en-US" dirty="0"/>
              <a:t>Draw the trail through Wyoming and label each stage stop.</a:t>
            </a:r>
          </a:p>
        </p:txBody>
      </p:sp>
      <p:sp>
        <p:nvSpPr>
          <p:cNvPr id="5" name="Slide Number Placeholder 4"/>
          <p:cNvSpPr>
            <a:spLocks noGrp="1"/>
          </p:cNvSpPr>
          <p:nvPr>
            <p:ph type="sldNum" sz="quarter" idx="12"/>
          </p:nvPr>
        </p:nvSpPr>
        <p:spPr/>
        <p:txBody>
          <a:bodyPr/>
          <a:lstStyle/>
          <a:p>
            <a:fld id="{BCE3E67B-1E32-417E-979A-3D195BCC4360}" type="slidenum">
              <a:rPr lang="en-US" smtClean="0"/>
              <a:t>47</a:t>
            </a:fld>
            <a:endParaRPr lang="en-US"/>
          </a:p>
        </p:txBody>
      </p:sp>
    </p:spTree>
    <p:extLst>
      <p:ext uri="{BB962C8B-B14F-4D97-AF65-F5344CB8AC3E}">
        <p14:creationId xmlns:p14="http://schemas.microsoft.com/office/powerpoint/2010/main" val="1595643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9" y="1143001"/>
            <a:ext cx="10058398" cy="7772400"/>
          </a:xfrm>
          <a:prstGeom prst="rect">
            <a:avLst/>
          </a:prstGeom>
        </p:spPr>
      </p:pic>
      <p:sp>
        <p:nvSpPr>
          <p:cNvPr id="3" name="TextBox 2"/>
          <p:cNvSpPr txBox="1"/>
          <p:nvPr/>
        </p:nvSpPr>
        <p:spPr>
          <a:xfrm rot="5400000">
            <a:off x="-2030510" y="2436855"/>
            <a:ext cx="4783682" cy="401007"/>
          </a:xfrm>
          <a:prstGeom prst="rect">
            <a:avLst/>
          </a:prstGeom>
          <a:noFill/>
        </p:spPr>
        <p:txBody>
          <a:bodyPr wrap="none" rtlCol="0">
            <a:spAutoFit/>
          </a:bodyPr>
          <a:lstStyle/>
          <a:p>
            <a:r>
              <a:rPr lang="en-US" dirty="0"/>
              <a:t>Name_______________________________</a:t>
            </a:r>
          </a:p>
        </p:txBody>
      </p:sp>
      <p:sp>
        <p:nvSpPr>
          <p:cNvPr id="4" name="TextBox 3"/>
          <p:cNvSpPr txBox="1"/>
          <p:nvPr/>
        </p:nvSpPr>
        <p:spPr>
          <a:xfrm rot="5400000">
            <a:off x="2458995" y="5770606"/>
            <a:ext cx="10008972" cy="401007"/>
          </a:xfrm>
          <a:prstGeom prst="rect">
            <a:avLst/>
          </a:prstGeom>
          <a:noFill/>
        </p:spPr>
        <p:txBody>
          <a:bodyPr wrap="square" rtlCol="0">
            <a:spAutoFit/>
          </a:bodyPr>
          <a:lstStyle/>
          <a:p>
            <a:r>
              <a:rPr lang="en-US" dirty="0"/>
              <a:t>Draw the trail of the Pedigree Stage Stop Sled Dog Race and label each state. </a:t>
            </a:r>
          </a:p>
        </p:txBody>
      </p:sp>
      <p:sp>
        <p:nvSpPr>
          <p:cNvPr id="5" name="Slide Number Placeholder 4"/>
          <p:cNvSpPr>
            <a:spLocks noGrp="1"/>
          </p:cNvSpPr>
          <p:nvPr>
            <p:ph type="sldNum" sz="quarter" idx="12"/>
          </p:nvPr>
        </p:nvSpPr>
        <p:spPr/>
        <p:txBody>
          <a:bodyPr/>
          <a:lstStyle/>
          <a:p>
            <a:fld id="{BCE3E67B-1E32-417E-979A-3D195BCC4360}" type="slidenum">
              <a:rPr lang="en-US" smtClean="0"/>
              <a:t>48</a:t>
            </a:fld>
            <a:endParaRPr lang="en-US"/>
          </a:p>
        </p:txBody>
      </p:sp>
    </p:spTree>
    <p:extLst>
      <p:ext uri="{BB962C8B-B14F-4D97-AF65-F5344CB8AC3E}">
        <p14:creationId xmlns:p14="http://schemas.microsoft.com/office/powerpoint/2010/main" val="807746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9" y="1142999"/>
            <a:ext cx="10058398" cy="7772400"/>
          </a:xfrm>
          <a:prstGeom prst="rect">
            <a:avLst/>
          </a:prstGeom>
        </p:spPr>
      </p:pic>
      <p:sp>
        <p:nvSpPr>
          <p:cNvPr id="3" name="Slide Number Placeholder 2"/>
          <p:cNvSpPr>
            <a:spLocks noGrp="1"/>
          </p:cNvSpPr>
          <p:nvPr>
            <p:ph type="sldNum" sz="quarter" idx="12"/>
          </p:nvPr>
        </p:nvSpPr>
        <p:spPr/>
        <p:txBody>
          <a:bodyPr/>
          <a:lstStyle/>
          <a:p>
            <a:fld id="{BCE3E67B-1E32-417E-979A-3D195BCC4360}" type="slidenum">
              <a:rPr lang="en-US" smtClean="0"/>
              <a:t>49</a:t>
            </a:fld>
            <a:endParaRPr lang="en-US"/>
          </a:p>
        </p:txBody>
      </p:sp>
    </p:spTree>
    <p:extLst>
      <p:ext uri="{BB962C8B-B14F-4D97-AF65-F5344CB8AC3E}">
        <p14:creationId xmlns:p14="http://schemas.microsoft.com/office/powerpoint/2010/main" val="1347430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Rectangle 2"/>
          <p:cNvSpPr/>
          <p:nvPr/>
        </p:nvSpPr>
        <p:spPr>
          <a:xfrm>
            <a:off x="533400" y="762000"/>
            <a:ext cx="6934200" cy="1815882"/>
          </a:xfrm>
          <a:prstGeom prst="rect">
            <a:avLst/>
          </a:prstGeom>
        </p:spPr>
        <p:txBody>
          <a:bodyPr wrap="square">
            <a:spAutoFit/>
          </a:bodyPr>
          <a:lstStyle/>
          <a:p>
            <a:pPr lvl="0"/>
            <a:r>
              <a:rPr lang="en-US" sz="1600" u="sng" dirty="0">
                <a:solidFill>
                  <a:prstClr val="black"/>
                </a:solidFill>
                <a:latin typeface="Arial" pitchFamily="34" charset="0"/>
                <a:cs typeface="Arial" pitchFamily="34" charset="0"/>
              </a:rPr>
              <a:t>Common Core Standards Math – Grade 3</a:t>
            </a:r>
          </a:p>
          <a:p>
            <a:pPr lvl="0"/>
            <a:r>
              <a:rPr lang="en-US" sz="1600" dirty="0">
                <a:solidFill>
                  <a:prstClr val="black"/>
                </a:solidFill>
                <a:latin typeface="Arial" pitchFamily="34" charset="0"/>
                <a:cs typeface="Arial" pitchFamily="34" charset="0"/>
              </a:rPr>
              <a:t>Represent and interpret data.</a:t>
            </a:r>
          </a:p>
          <a:p>
            <a:pPr lvl="0"/>
            <a:r>
              <a:rPr lang="en-US" sz="1600" u="sng" dirty="0">
                <a:solidFill>
                  <a:prstClr val="black"/>
                </a:solidFill>
                <a:latin typeface="Arial" pitchFamily="34" charset="0"/>
                <a:cs typeface="Arial" pitchFamily="34" charset="0"/>
              </a:rPr>
              <a:t>3.MD.B 3</a:t>
            </a:r>
            <a:r>
              <a:rPr lang="en-US" sz="1600" dirty="0">
                <a:solidFill>
                  <a:prstClr val="black"/>
                </a:solidFill>
                <a:latin typeface="Arial" pitchFamily="34" charset="0"/>
                <a:cs typeface="Arial" pitchFamily="34" charset="0"/>
              </a:rPr>
              <a:t> Draw a scaled picture graph and a scaled bar graph to represent a data set with several categories. Solve one- and two-step “how many more” and “how many less”  problems using information presented in scaled bar graphs. </a:t>
            </a:r>
          </a:p>
          <a:p>
            <a:pPr lvl="0"/>
            <a:r>
              <a:rPr lang="en-US" sz="1600" u="sng" dirty="0">
                <a:solidFill>
                  <a:prstClr val="black"/>
                </a:solidFill>
                <a:latin typeface="Arial" pitchFamily="34" charset="0"/>
                <a:cs typeface="Arial" pitchFamily="34" charset="0"/>
              </a:rPr>
              <a:t> </a:t>
            </a:r>
            <a:endParaRPr lang="en-US" sz="1600" dirty="0"/>
          </a:p>
        </p:txBody>
      </p:sp>
      <p:sp>
        <p:nvSpPr>
          <p:cNvPr id="4" name="Slide Number Placeholder 3"/>
          <p:cNvSpPr>
            <a:spLocks noGrp="1"/>
          </p:cNvSpPr>
          <p:nvPr>
            <p:ph type="sldNum" sz="quarter" idx="12"/>
          </p:nvPr>
        </p:nvSpPr>
        <p:spPr/>
        <p:txBody>
          <a:bodyPr/>
          <a:lstStyle/>
          <a:p>
            <a:fld id="{F1EDA1F7-F18F-4CC3-B3C3-2EC847FCEED8}" type="slidenum">
              <a:rPr lang="en-US" smtClean="0"/>
              <a:pPr/>
              <a:t>5</a:t>
            </a:fld>
            <a:endParaRPr lang="en-US"/>
          </a:p>
        </p:txBody>
      </p:sp>
    </p:spTree>
    <p:extLst>
      <p:ext uri="{BB962C8B-B14F-4D97-AF65-F5344CB8AC3E}">
        <p14:creationId xmlns:p14="http://schemas.microsoft.com/office/powerpoint/2010/main" val="2083232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TextBox 2"/>
          <p:cNvSpPr txBox="1"/>
          <p:nvPr/>
        </p:nvSpPr>
        <p:spPr>
          <a:xfrm>
            <a:off x="533400" y="609600"/>
            <a:ext cx="6858000" cy="3693319"/>
          </a:xfrm>
          <a:prstGeom prst="rect">
            <a:avLst/>
          </a:prstGeom>
          <a:noFill/>
        </p:spPr>
        <p:txBody>
          <a:bodyPr wrap="square" rtlCol="0">
            <a:spAutoFit/>
          </a:bodyPr>
          <a:lstStyle/>
          <a:p>
            <a:r>
              <a:rPr lang="en-US" sz="1800" u="sng" dirty="0">
                <a:latin typeface="Arial" pitchFamily="34" charset="0"/>
                <a:cs typeface="Arial" pitchFamily="34" charset="0"/>
              </a:rPr>
              <a:t> Activities:</a:t>
            </a:r>
          </a:p>
          <a:p>
            <a:pPr>
              <a:buFont typeface="Arial" pitchFamily="34" charset="0"/>
              <a:buChar char="•"/>
            </a:pPr>
            <a:r>
              <a:rPr lang="en-US" sz="1800" dirty="0">
                <a:latin typeface="Arial" pitchFamily="34" charset="0"/>
                <a:cs typeface="Arial" pitchFamily="34" charset="0"/>
              </a:rPr>
              <a:t>Compare and Contrast 2 mushers.</a:t>
            </a:r>
          </a:p>
          <a:p>
            <a:pPr>
              <a:buFont typeface="Arial" pitchFamily="34" charset="0"/>
              <a:buChar char="•"/>
            </a:pPr>
            <a:r>
              <a:rPr lang="en-US" sz="1800" dirty="0">
                <a:latin typeface="Arial" pitchFamily="34" charset="0"/>
                <a:cs typeface="Arial" pitchFamily="34" charset="0"/>
              </a:rPr>
              <a:t>Compare and Contrast the Pedigree Stage Stop Race to the </a:t>
            </a:r>
          </a:p>
          <a:p>
            <a:r>
              <a:rPr lang="en-US" sz="1800" dirty="0">
                <a:latin typeface="Arial" pitchFamily="34" charset="0"/>
                <a:cs typeface="Arial" pitchFamily="34" charset="0"/>
              </a:rPr>
              <a:t>  Iditarod. Students will need to do some research.</a:t>
            </a:r>
          </a:p>
          <a:p>
            <a:pPr>
              <a:buFont typeface="Arial" panose="020B0604020202020204" pitchFamily="34" charset="0"/>
              <a:buChar char="•"/>
            </a:pPr>
            <a:r>
              <a:rPr lang="en-US" sz="1800" dirty="0">
                <a:latin typeface="Arial" pitchFamily="34" charset="0"/>
                <a:cs typeface="Arial" pitchFamily="34" charset="0"/>
              </a:rPr>
              <a:t>Wrapping it Up</a:t>
            </a:r>
          </a:p>
          <a:p>
            <a:endParaRPr lang="en-US" sz="1800" u="sng" dirty="0">
              <a:latin typeface="Arial" pitchFamily="34" charset="0"/>
              <a:cs typeface="Arial" pitchFamily="34" charset="0"/>
            </a:endParaRPr>
          </a:p>
          <a:p>
            <a:endParaRPr lang="en-US" sz="1800" u="sng" dirty="0">
              <a:latin typeface="Arial" pitchFamily="34" charset="0"/>
              <a:cs typeface="Arial" pitchFamily="34" charset="0"/>
            </a:endParaRPr>
          </a:p>
          <a:p>
            <a:r>
              <a:rPr lang="en-US" sz="1800" u="sng" dirty="0">
                <a:latin typeface="Arial" pitchFamily="34" charset="0"/>
                <a:cs typeface="Arial" pitchFamily="34" charset="0"/>
              </a:rPr>
              <a:t>Materials:</a:t>
            </a:r>
          </a:p>
          <a:p>
            <a:pPr>
              <a:buFont typeface="Arial" pitchFamily="34" charset="0"/>
              <a:buChar char="•"/>
            </a:pPr>
            <a:r>
              <a:rPr lang="en-US" sz="1800" dirty="0">
                <a:latin typeface="Arial" pitchFamily="34" charset="0"/>
                <a:cs typeface="Arial" pitchFamily="34" charset="0"/>
              </a:rPr>
              <a:t>Make copies of the Venn Diagrams </a:t>
            </a:r>
          </a:p>
          <a:p>
            <a:pPr>
              <a:buFont typeface="Arial" pitchFamily="34" charset="0"/>
              <a:buChar char="•"/>
            </a:pPr>
            <a:r>
              <a:rPr lang="en-US" sz="1800" dirty="0">
                <a:latin typeface="Arial" pitchFamily="34" charset="0"/>
                <a:cs typeface="Arial" pitchFamily="34" charset="0"/>
              </a:rPr>
              <a:t>Make copies of the Wrapping it Up Activity</a:t>
            </a:r>
          </a:p>
          <a:p>
            <a:endParaRPr lang="en-US" sz="1800" dirty="0">
              <a:latin typeface="Arial" pitchFamily="34" charset="0"/>
              <a:cs typeface="Arial" pitchFamily="34" charset="0"/>
            </a:endParaRPr>
          </a:p>
          <a:p>
            <a:endParaRPr lang="en-US" sz="1800" dirty="0">
              <a:latin typeface="Arial" pitchFamily="34" charset="0"/>
              <a:cs typeface="Arial" pitchFamily="34" charset="0"/>
            </a:endParaRPr>
          </a:p>
          <a:p>
            <a:endParaRPr lang="en-US" sz="18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F1EDA1F7-F18F-4CC3-B3C3-2EC847FCEED8}" type="slidenum">
              <a:rPr lang="en-US" smtClean="0"/>
              <a:pPr/>
              <a:t>50</a:t>
            </a:fld>
            <a:endParaRPr lang="en-US"/>
          </a:p>
        </p:txBody>
      </p:sp>
    </p:spTree>
    <p:extLst>
      <p:ext uri="{BB962C8B-B14F-4D97-AF65-F5344CB8AC3E}">
        <p14:creationId xmlns:p14="http://schemas.microsoft.com/office/powerpoint/2010/main" val="1295880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9" y="1143001"/>
            <a:ext cx="10058398" cy="7772400"/>
          </a:xfrm>
          <a:prstGeom prst="rect">
            <a:avLst/>
          </a:prstGeom>
        </p:spPr>
      </p:pic>
      <p:sp>
        <p:nvSpPr>
          <p:cNvPr id="2" name="Slide Number Placeholder 1"/>
          <p:cNvSpPr>
            <a:spLocks noGrp="1"/>
          </p:cNvSpPr>
          <p:nvPr>
            <p:ph type="sldNum" sz="quarter" idx="12"/>
          </p:nvPr>
        </p:nvSpPr>
        <p:spPr/>
        <p:txBody>
          <a:bodyPr/>
          <a:lstStyle/>
          <a:p>
            <a:fld id="{BCE3E67B-1E32-417E-979A-3D195BCC4360}" type="slidenum">
              <a:rPr lang="en-US" smtClean="0"/>
              <a:t>51</a:t>
            </a:fld>
            <a:endParaRPr lang="en-US"/>
          </a:p>
        </p:txBody>
      </p:sp>
    </p:spTree>
    <p:extLst>
      <p:ext uri="{BB962C8B-B14F-4D97-AF65-F5344CB8AC3E}">
        <p14:creationId xmlns:p14="http://schemas.microsoft.com/office/powerpoint/2010/main" val="2020103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9" y="1142999"/>
            <a:ext cx="10058398" cy="7772400"/>
          </a:xfrm>
          <a:prstGeom prst="rect">
            <a:avLst/>
          </a:prstGeom>
        </p:spPr>
      </p:pic>
      <p:sp>
        <p:nvSpPr>
          <p:cNvPr id="3" name="Slide Number Placeholder 2"/>
          <p:cNvSpPr>
            <a:spLocks noGrp="1"/>
          </p:cNvSpPr>
          <p:nvPr>
            <p:ph type="sldNum" sz="quarter" idx="12"/>
          </p:nvPr>
        </p:nvSpPr>
        <p:spPr/>
        <p:txBody>
          <a:bodyPr/>
          <a:lstStyle/>
          <a:p>
            <a:fld id="{BCE3E67B-1E32-417E-979A-3D195BCC4360}" type="slidenum">
              <a:rPr lang="en-US" smtClean="0"/>
              <a:t>52</a:t>
            </a:fld>
            <a:endParaRPr lang="en-US"/>
          </a:p>
        </p:txBody>
      </p:sp>
    </p:spTree>
    <p:extLst>
      <p:ext uri="{BB962C8B-B14F-4D97-AF65-F5344CB8AC3E}">
        <p14:creationId xmlns:p14="http://schemas.microsoft.com/office/powerpoint/2010/main" val="1930936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9" y="1142999"/>
            <a:ext cx="10058398" cy="7772400"/>
          </a:xfrm>
          <a:prstGeom prst="rect">
            <a:avLst/>
          </a:prstGeom>
        </p:spPr>
      </p:pic>
      <p:sp>
        <p:nvSpPr>
          <p:cNvPr id="3" name="Slide Number Placeholder 2"/>
          <p:cNvSpPr>
            <a:spLocks noGrp="1"/>
          </p:cNvSpPr>
          <p:nvPr>
            <p:ph type="sldNum" sz="quarter" idx="12"/>
          </p:nvPr>
        </p:nvSpPr>
        <p:spPr/>
        <p:txBody>
          <a:bodyPr/>
          <a:lstStyle/>
          <a:p>
            <a:fld id="{BCE3E67B-1E32-417E-979A-3D195BCC4360}" type="slidenum">
              <a:rPr lang="en-US" smtClean="0"/>
              <a:t>53</a:t>
            </a:fld>
            <a:endParaRPr lang="en-US"/>
          </a:p>
        </p:txBody>
      </p:sp>
    </p:spTree>
    <p:extLst>
      <p:ext uri="{BB962C8B-B14F-4D97-AF65-F5344CB8AC3E}">
        <p14:creationId xmlns:p14="http://schemas.microsoft.com/office/powerpoint/2010/main" val="2006680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2999" y="1143001"/>
            <a:ext cx="10058398" cy="7772400"/>
          </a:xfrm>
          <a:prstGeom prst="rect">
            <a:avLst/>
          </a:prstGeom>
        </p:spPr>
      </p:pic>
      <p:sp>
        <p:nvSpPr>
          <p:cNvPr id="3" name="Slide Number Placeholder 2"/>
          <p:cNvSpPr>
            <a:spLocks noGrp="1"/>
          </p:cNvSpPr>
          <p:nvPr>
            <p:ph type="sldNum" sz="quarter" idx="12"/>
          </p:nvPr>
        </p:nvSpPr>
        <p:spPr/>
        <p:txBody>
          <a:bodyPr/>
          <a:lstStyle/>
          <a:p>
            <a:fld id="{BCE3E67B-1E32-417E-979A-3D195BCC4360}" type="slidenum">
              <a:rPr lang="en-US" smtClean="0"/>
              <a:t>54</a:t>
            </a:fld>
            <a:endParaRPr lang="en-US"/>
          </a:p>
        </p:txBody>
      </p:sp>
    </p:spTree>
    <p:extLst>
      <p:ext uri="{BB962C8B-B14F-4D97-AF65-F5344CB8AC3E}">
        <p14:creationId xmlns:p14="http://schemas.microsoft.com/office/powerpoint/2010/main" val="4285789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TextBox 2"/>
          <p:cNvSpPr txBox="1"/>
          <p:nvPr/>
        </p:nvSpPr>
        <p:spPr>
          <a:xfrm>
            <a:off x="3048000" y="672495"/>
            <a:ext cx="1876026" cy="400110"/>
          </a:xfrm>
          <a:prstGeom prst="rect">
            <a:avLst/>
          </a:prstGeom>
          <a:noFill/>
        </p:spPr>
        <p:txBody>
          <a:bodyPr wrap="none" rtlCol="0">
            <a:spAutoFit/>
          </a:bodyPr>
          <a:lstStyle/>
          <a:p>
            <a:r>
              <a:rPr lang="en-US" u="sng" dirty="0">
                <a:latin typeface="Arial" pitchFamily="34" charset="0"/>
                <a:cs typeface="Arial" pitchFamily="34" charset="0"/>
              </a:rPr>
              <a:t>Wrapping it Up</a:t>
            </a:r>
          </a:p>
        </p:txBody>
      </p:sp>
      <p:sp>
        <p:nvSpPr>
          <p:cNvPr id="4" name="TextBox 3"/>
          <p:cNvSpPr txBox="1"/>
          <p:nvPr/>
        </p:nvSpPr>
        <p:spPr>
          <a:xfrm>
            <a:off x="609600" y="381000"/>
            <a:ext cx="6207148" cy="400110"/>
          </a:xfrm>
          <a:prstGeom prst="rect">
            <a:avLst/>
          </a:prstGeom>
          <a:noFill/>
        </p:spPr>
        <p:txBody>
          <a:bodyPr wrap="none" rtlCol="0">
            <a:spAutoFit/>
          </a:bodyPr>
          <a:lstStyle/>
          <a:p>
            <a:r>
              <a:rPr lang="en-US" dirty="0">
                <a:latin typeface="Arial" pitchFamily="34" charset="0"/>
                <a:cs typeface="Arial" pitchFamily="34" charset="0"/>
              </a:rPr>
              <a:t>Name</a:t>
            </a:r>
            <a:r>
              <a:rPr lang="en-US" dirty="0">
                <a:latin typeface="AbcTeacher" pitchFamily="2" charset="0"/>
                <a:cs typeface="Arial" pitchFamily="34" charset="0"/>
              </a:rPr>
              <a:t>_____________________________________________</a:t>
            </a:r>
            <a:endParaRPr lang="en-US" dirty="0">
              <a:latin typeface="Arial" pitchFamily="34" charset="0"/>
              <a:cs typeface="Arial" pitchFamily="34" charset="0"/>
            </a:endParaRPr>
          </a:p>
        </p:txBody>
      </p:sp>
      <p:pic>
        <p:nvPicPr>
          <p:cNvPr id="1026" name="Picture 2" descr="D:\Documents\Frames and Digital Papers\FDS-SketchyFrames\png\Rectangle2.png"/>
          <p:cNvPicPr>
            <a:picLocks noChangeAspect="1" noChangeArrowheads="1"/>
          </p:cNvPicPr>
          <p:nvPr/>
        </p:nvPicPr>
        <p:blipFill>
          <a:blip r:embed="rId3" cstate="print"/>
          <a:srcRect/>
          <a:stretch>
            <a:fillRect/>
          </a:stretch>
        </p:blipFill>
        <p:spPr bwMode="auto">
          <a:xfrm>
            <a:off x="409222" y="1750278"/>
            <a:ext cx="3476978" cy="2560320"/>
          </a:xfrm>
          <a:prstGeom prst="rect">
            <a:avLst/>
          </a:prstGeom>
          <a:noFill/>
        </p:spPr>
      </p:pic>
      <p:sp>
        <p:nvSpPr>
          <p:cNvPr id="12" name="TextBox 11"/>
          <p:cNvSpPr txBox="1"/>
          <p:nvPr/>
        </p:nvSpPr>
        <p:spPr>
          <a:xfrm>
            <a:off x="647699" y="2200238"/>
            <a:ext cx="3124200" cy="2800767"/>
          </a:xfrm>
          <a:prstGeom prst="rect">
            <a:avLst/>
          </a:prstGeom>
          <a:noFill/>
        </p:spPr>
        <p:txBody>
          <a:bodyPr wrap="square" rtlCol="0">
            <a:spAutoFit/>
          </a:bodyPr>
          <a:lstStyle/>
          <a:p>
            <a:pPr algn="ctr"/>
            <a:r>
              <a:rPr lang="en-US" sz="1600" dirty="0">
                <a:latin typeface="Arial" pitchFamily="34" charset="0"/>
                <a:cs typeface="Arial" pitchFamily="34" charset="0"/>
              </a:rPr>
              <a:t>Who won the Race?</a:t>
            </a:r>
          </a:p>
          <a:p>
            <a:r>
              <a:rPr lang="en-US" sz="3600" dirty="0">
                <a:latin typeface="AbcTeacher" pitchFamily="2" charset="0"/>
                <a:cs typeface="Arial" pitchFamily="34" charset="0"/>
              </a:rPr>
              <a:t>_____________</a:t>
            </a:r>
          </a:p>
          <a:p>
            <a:r>
              <a:rPr lang="en-US" sz="3600" dirty="0">
                <a:latin typeface="AbcTeacher" pitchFamily="2" charset="0"/>
                <a:cs typeface="Arial" pitchFamily="34" charset="0"/>
              </a:rPr>
              <a:t>_____________</a:t>
            </a:r>
          </a:p>
          <a:p>
            <a:r>
              <a:rPr lang="en-US" sz="3600" dirty="0">
                <a:latin typeface="AbcTeacher" pitchFamily="2" charset="0"/>
                <a:cs typeface="Arial" pitchFamily="34" charset="0"/>
              </a:rPr>
              <a:t>_____________</a:t>
            </a:r>
          </a:p>
          <a:p>
            <a:pPr algn="ctr"/>
            <a:r>
              <a:rPr lang="en-US" sz="1600" dirty="0">
                <a:latin typeface="Arial" pitchFamily="34" charset="0"/>
                <a:cs typeface="Arial" pitchFamily="34" charset="0"/>
              </a:rPr>
              <a:t> </a:t>
            </a:r>
          </a:p>
          <a:p>
            <a:pPr algn="ctr"/>
            <a:endParaRPr lang="en-US" sz="1800" dirty="0">
              <a:latin typeface="Arial" pitchFamily="34" charset="0"/>
              <a:cs typeface="Arial" pitchFamily="34" charset="0"/>
            </a:endParaRPr>
          </a:p>
          <a:p>
            <a:pPr algn="ctr"/>
            <a:endParaRPr lang="en-US" sz="1800" dirty="0">
              <a:latin typeface="Arial" pitchFamily="34" charset="0"/>
              <a:cs typeface="Arial" pitchFamily="34" charset="0"/>
            </a:endParaRPr>
          </a:p>
        </p:txBody>
      </p:sp>
      <p:pic>
        <p:nvPicPr>
          <p:cNvPr id="18" name="Picture 2" descr="D:\Documents\Frames and Digital Papers\FDS-SketchyFrames\png\Rectangle2.png"/>
          <p:cNvPicPr>
            <a:picLocks noChangeAspect="1" noChangeArrowheads="1"/>
          </p:cNvPicPr>
          <p:nvPr/>
        </p:nvPicPr>
        <p:blipFill>
          <a:blip r:embed="rId3" cstate="print"/>
          <a:srcRect/>
          <a:stretch>
            <a:fillRect/>
          </a:stretch>
        </p:blipFill>
        <p:spPr bwMode="auto">
          <a:xfrm>
            <a:off x="3934178" y="1750278"/>
            <a:ext cx="3476978" cy="2560320"/>
          </a:xfrm>
          <a:prstGeom prst="rect">
            <a:avLst/>
          </a:prstGeom>
          <a:noFill/>
        </p:spPr>
      </p:pic>
      <p:pic>
        <p:nvPicPr>
          <p:cNvPr id="19" name="Picture 2" descr="D:\Documents\Frames and Digital Papers\FDS-SketchyFrames\png\Rectangle2.png"/>
          <p:cNvPicPr>
            <a:picLocks noChangeAspect="1" noChangeArrowheads="1"/>
          </p:cNvPicPr>
          <p:nvPr/>
        </p:nvPicPr>
        <p:blipFill>
          <a:blip r:embed="rId3" cstate="print"/>
          <a:srcRect/>
          <a:stretch>
            <a:fillRect/>
          </a:stretch>
        </p:blipFill>
        <p:spPr bwMode="auto">
          <a:xfrm>
            <a:off x="409222" y="5788819"/>
            <a:ext cx="3476978" cy="2560320"/>
          </a:xfrm>
          <a:prstGeom prst="rect">
            <a:avLst/>
          </a:prstGeom>
          <a:noFill/>
        </p:spPr>
      </p:pic>
      <p:pic>
        <p:nvPicPr>
          <p:cNvPr id="20" name="Picture 2" descr="D:\Documents\Frames and Digital Papers\FDS-SketchyFrames\png\Rectangle2.png"/>
          <p:cNvPicPr>
            <a:picLocks noChangeAspect="1" noChangeArrowheads="1"/>
          </p:cNvPicPr>
          <p:nvPr/>
        </p:nvPicPr>
        <p:blipFill>
          <a:blip r:embed="rId3" cstate="print"/>
          <a:srcRect/>
          <a:stretch>
            <a:fillRect/>
          </a:stretch>
        </p:blipFill>
        <p:spPr bwMode="auto">
          <a:xfrm>
            <a:off x="3934178" y="5778800"/>
            <a:ext cx="3476978" cy="2560320"/>
          </a:xfrm>
          <a:prstGeom prst="rect">
            <a:avLst/>
          </a:prstGeom>
          <a:noFill/>
        </p:spPr>
      </p:pic>
      <p:sp>
        <p:nvSpPr>
          <p:cNvPr id="14" name="TextBox 13"/>
          <p:cNvSpPr txBox="1"/>
          <p:nvPr/>
        </p:nvSpPr>
        <p:spPr>
          <a:xfrm>
            <a:off x="4210756" y="2051888"/>
            <a:ext cx="3200400" cy="2800767"/>
          </a:xfrm>
          <a:prstGeom prst="rect">
            <a:avLst/>
          </a:prstGeom>
          <a:noFill/>
        </p:spPr>
        <p:txBody>
          <a:bodyPr wrap="square" rtlCol="0">
            <a:spAutoFit/>
          </a:bodyPr>
          <a:lstStyle/>
          <a:p>
            <a:pPr algn="ctr"/>
            <a:r>
              <a:rPr lang="en-US" sz="1600" dirty="0">
                <a:latin typeface="Arial" pitchFamily="34" charset="0"/>
                <a:cs typeface="Arial" pitchFamily="34" charset="0"/>
              </a:rPr>
              <a:t>What was the winning time?</a:t>
            </a:r>
          </a:p>
          <a:p>
            <a:r>
              <a:rPr lang="en-US" sz="3600" dirty="0">
                <a:latin typeface="AbcTeacher" pitchFamily="2" charset="0"/>
                <a:cs typeface="Arial" pitchFamily="34" charset="0"/>
              </a:rPr>
              <a:t>_____________</a:t>
            </a:r>
          </a:p>
          <a:p>
            <a:r>
              <a:rPr lang="en-US" sz="3600" dirty="0">
                <a:latin typeface="AbcTeacher" pitchFamily="2" charset="0"/>
                <a:cs typeface="Arial" pitchFamily="34" charset="0"/>
              </a:rPr>
              <a:t>_____________</a:t>
            </a:r>
          </a:p>
          <a:p>
            <a:r>
              <a:rPr lang="en-US" sz="3600" dirty="0">
                <a:latin typeface="AbcTeacher" pitchFamily="2" charset="0"/>
                <a:cs typeface="Arial" pitchFamily="34" charset="0"/>
              </a:rPr>
              <a:t>_____________</a:t>
            </a:r>
          </a:p>
          <a:p>
            <a:pPr algn="ctr"/>
            <a:r>
              <a:rPr lang="en-US" sz="1600" dirty="0">
                <a:latin typeface="Arial" pitchFamily="34" charset="0"/>
                <a:cs typeface="Arial" pitchFamily="34" charset="0"/>
              </a:rPr>
              <a:t> </a:t>
            </a:r>
          </a:p>
          <a:p>
            <a:pPr algn="ctr"/>
            <a:endParaRPr lang="en-US" sz="1800" dirty="0">
              <a:latin typeface="Arial" pitchFamily="34" charset="0"/>
              <a:cs typeface="Arial" pitchFamily="34" charset="0"/>
            </a:endParaRPr>
          </a:p>
          <a:p>
            <a:pPr algn="ctr"/>
            <a:endParaRPr lang="en-US" sz="1800" dirty="0">
              <a:latin typeface="Arial" pitchFamily="34" charset="0"/>
              <a:cs typeface="Arial" pitchFamily="34" charset="0"/>
            </a:endParaRPr>
          </a:p>
        </p:txBody>
      </p:sp>
      <p:sp>
        <p:nvSpPr>
          <p:cNvPr id="17" name="TextBox 16"/>
          <p:cNvSpPr txBox="1"/>
          <p:nvPr/>
        </p:nvSpPr>
        <p:spPr>
          <a:xfrm>
            <a:off x="4267402" y="6028662"/>
            <a:ext cx="3048000" cy="3046988"/>
          </a:xfrm>
          <a:prstGeom prst="rect">
            <a:avLst/>
          </a:prstGeom>
          <a:noFill/>
        </p:spPr>
        <p:txBody>
          <a:bodyPr wrap="square" rtlCol="0">
            <a:spAutoFit/>
          </a:bodyPr>
          <a:lstStyle/>
          <a:p>
            <a:pPr algn="ctr"/>
            <a:r>
              <a:rPr lang="en-US" sz="1600" dirty="0">
                <a:latin typeface="Arial" pitchFamily="34" charset="0"/>
                <a:cs typeface="Arial" pitchFamily="34" charset="0"/>
              </a:rPr>
              <a:t>How many mushers finished the race?</a:t>
            </a:r>
          </a:p>
          <a:p>
            <a:r>
              <a:rPr lang="en-US" sz="3600" dirty="0">
                <a:latin typeface="AbcTeacher" pitchFamily="2" charset="0"/>
                <a:cs typeface="Arial" pitchFamily="34" charset="0"/>
              </a:rPr>
              <a:t>_____________</a:t>
            </a:r>
          </a:p>
          <a:p>
            <a:r>
              <a:rPr lang="en-US" sz="3600" dirty="0">
                <a:latin typeface="AbcTeacher" pitchFamily="2" charset="0"/>
                <a:cs typeface="Arial" pitchFamily="34" charset="0"/>
              </a:rPr>
              <a:t>_____________</a:t>
            </a:r>
          </a:p>
          <a:p>
            <a:r>
              <a:rPr lang="en-US" sz="3600" dirty="0">
                <a:latin typeface="AbcTeacher" pitchFamily="2" charset="0"/>
                <a:cs typeface="Arial" pitchFamily="34" charset="0"/>
              </a:rPr>
              <a:t>_____________</a:t>
            </a:r>
          </a:p>
          <a:p>
            <a:pPr algn="ctr"/>
            <a:r>
              <a:rPr lang="en-US" sz="1600" dirty="0">
                <a:latin typeface="Arial" pitchFamily="34" charset="0"/>
                <a:cs typeface="Arial" pitchFamily="34" charset="0"/>
              </a:rPr>
              <a:t> </a:t>
            </a:r>
          </a:p>
          <a:p>
            <a:pPr algn="ctr"/>
            <a:endParaRPr lang="en-US" sz="1800" dirty="0">
              <a:latin typeface="Arial" pitchFamily="34" charset="0"/>
              <a:cs typeface="Arial" pitchFamily="34" charset="0"/>
            </a:endParaRPr>
          </a:p>
          <a:p>
            <a:pPr algn="ctr"/>
            <a:endParaRPr lang="en-US" sz="1800" dirty="0">
              <a:latin typeface="Arial" pitchFamily="34" charset="0"/>
              <a:cs typeface="Arial" pitchFamily="34" charset="0"/>
            </a:endParaRPr>
          </a:p>
        </p:txBody>
      </p:sp>
      <p:sp>
        <p:nvSpPr>
          <p:cNvPr id="23" name="TextBox 22"/>
          <p:cNvSpPr txBox="1"/>
          <p:nvPr/>
        </p:nvSpPr>
        <p:spPr>
          <a:xfrm>
            <a:off x="647700" y="6028662"/>
            <a:ext cx="3048000" cy="3046988"/>
          </a:xfrm>
          <a:prstGeom prst="rect">
            <a:avLst/>
          </a:prstGeom>
          <a:noFill/>
        </p:spPr>
        <p:txBody>
          <a:bodyPr wrap="square" rtlCol="0">
            <a:spAutoFit/>
          </a:bodyPr>
          <a:lstStyle/>
          <a:p>
            <a:pPr algn="ctr"/>
            <a:r>
              <a:rPr lang="en-US" sz="1600" dirty="0">
                <a:latin typeface="Arial" pitchFamily="34" charset="0"/>
                <a:cs typeface="Arial" pitchFamily="34" charset="0"/>
              </a:rPr>
              <a:t>How many mushers started</a:t>
            </a:r>
          </a:p>
          <a:p>
            <a:pPr algn="ctr"/>
            <a:r>
              <a:rPr lang="en-US" sz="1600" dirty="0">
                <a:latin typeface="Arial" pitchFamily="34" charset="0"/>
                <a:cs typeface="Arial" pitchFamily="34" charset="0"/>
              </a:rPr>
              <a:t>the  race?</a:t>
            </a:r>
          </a:p>
          <a:p>
            <a:r>
              <a:rPr lang="en-US" sz="3600" dirty="0">
                <a:latin typeface="AbcTeacher" pitchFamily="2" charset="0"/>
                <a:cs typeface="Arial" pitchFamily="34" charset="0"/>
              </a:rPr>
              <a:t>_____________</a:t>
            </a:r>
          </a:p>
          <a:p>
            <a:r>
              <a:rPr lang="en-US" sz="3600" dirty="0">
                <a:latin typeface="AbcTeacher" pitchFamily="2" charset="0"/>
                <a:cs typeface="Arial" pitchFamily="34" charset="0"/>
              </a:rPr>
              <a:t>_____________</a:t>
            </a:r>
          </a:p>
          <a:p>
            <a:r>
              <a:rPr lang="en-US" sz="3600" dirty="0">
                <a:latin typeface="AbcTeacher" pitchFamily="2" charset="0"/>
                <a:cs typeface="Arial" pitchFamily="34" charset="0"/>
              </a:rPr>
              <a:t>_____________</a:t>
            </a:r>
          </a:p>
          <a:p>
            <a:pPr algn="ctr"/>
            <a:r>
              <a:rPr lang="en-US" sz="1600" dirty="0">
                <a:latin typeface="Arial" pitchFamily="34" charset="0"/>
                <a:cs typeface="Arial" pitchFamily="34" charset="0"/>
              </a:rPr>
              <a:t> </a:t>
            </a:r>
          </a:p>
          <a:p>
            <a:pPr algn="ctr"/>
            <a:endParaRPr lang="en-US" sz="1800" dirty="0">
              <a:latin typeface="Arial" pitchFamily="34" charset="0"/>
              <a:cs typeface="Arial" pitchFamily="34" charset="0"/>
            </a:endParaRPr>
          </a:p>
          <a:p>
            <a:pPr algn="ctr"/>
            <a:endParaRPr lang="en-US" sz="1800" dirty="0">
              <a:latin typeface="Arial" pitchFamily="34" charset="0"/>
              <a:cs typeface="Arial" pitchFamily="34" charset="0"/>
            </a:endParaRPr>
          </a:p>
        </p:txBody>
      </p:sp>
      <p:sp>
        <p:nvSpPr>
          <p:cNvPr id="24" name="Slide Number Placeholder 23"/>
          <p:cNvSpPr>
            <a:spLocks noGrp="1"/>
          </p:cNvSpPr>
          <p:nvPr>
            <p:ph type="sldNum" sz="quarter" idx="12"/>
          </p:nvPr>
        </p:nvSpPr>
        <p:spPr/>
        <p:txBody>
          <a:bodyPr/>
          <a:lstStyle/>
          <a:p>
            <a:fld id="{F1EDA1F7-F18F-4CC3-B3C3-2EC847FCEED8}" type="slidenum">
              <a:rPr lang="en-US" smtClean="0"/>
              <a:pPr/>
              <a:t>55</a:t>
            </a:fld>
            <a:endParaRPr lang="en-US"/>
          </a:p>
        </p:txBody>
      </p:sp>
      <p:sp>
        <p:nvSpPr>
          <p:cNvPr id="25" name="TextBox 24"/>
          <p:cNvSpPr txBox="1"/>
          <p:nvPr/>
        </p:nvSpPr>
        <p:spPr>
          <a:xfrm>
            <a:off x="2830776" y="9812179"/>
            <a:ext cx="1882247" cy="246221"/>
          </a:xfrm>
          <a:prstGeom prst="rect">
            <a:avLst/>
          </a:prstGeom>
          <a:noFill/>
        </p:spPr>
        <p:txBody>
          <a:bodyPr wrap="none" rtlCol="0">
            <a:spAutoFit/>
          </a:bodyPr>
          <a:lstStyle/>
          <a:p>
            <a:r>
              <a:rPr lang="en-US" sz="1000" dirty="0"/>
              <a:t>copyright©2013ArleneSandberg</a:t>
            </a:r>
          </a:p>
        </p:txBody>
      </p:sp>
    </p:spTree>
    <p:extLst>
      <p:ext uri="{BB962C8B-B14F-4D97-AF65-F5344CB8AC3E}">
        <p14:creationId xmlns:p14="http://schemas.microsoft.com/office/powerpoint/2010/main" val="35594631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ocuments\Frames and Digital Papers\Julia Borders Bubbly Borders &amp; More\Transparent\Julia 15.png"/>
          <p:cNvPicPr>
            <a:picLocks noChangeAspect="1" noChangeArrowheads="1"/>
          </p:cNvPicPr>
          <p:nvPr/>
        </p:nvPicPr>
        <p:blipFill>
          <a:blip r:embed="rId2" cstate="print"/>
          <a:srcRect/>
          <a:stretch>
            <a:fillRect/>
          </a:stretch>
        </p:blipFill>
        <p:spPr bwMode="auto">
          <a:xfrm>
            <a:off x="0" y="1"/>
            <a:ext cx="7772400" cy="10058399"/>
          </a:xfrm>
          <a:prstGeom prst="rect">
            <a:avLst/>
          </a:prstGeom>
          <a:noFill/>
        </p:spPr>
      </p:pic>
      <p:sp>
        <p:nvSpPr>
          <p:cNvPr id="3" name="TextBox 2"/>
          <p:cNvSpPr txBox="1"/>
          <p:nvPr/>
        </p:nvSpPr>
        <p:spPr>
          <a:xfrm>
            <a:off x="457200" y="609600"/>
            <a:ext cx="7047699" cy="584775"/>
          </a:xfrm>
          <a:prstGeom prst="rect">
            <a:avLst/>
          </a:prstGeom>
          <a:noFill/>
        </p:spPr>
        <p:txBody>
          <a:bodyPr wrap="none" rtlCol="0">
            <a:spAutoFit/>
          </a:bodyPr>
          <a:lstStyle/>
          <a:p>
            <a:r>
              <a:rPr lang="en-US" sz="1600" u="sng" dirty="0">
                <a:latin typeface="Arial" pitchFamily="34" charset="0"/>
                <a:cs typeface="Arial" pitchFamily="34" charset="0"/>
              </a:rPr>
              <a:t>“Wyoming” Cinquain and Writing an “Stage Stop Sled Dog Race” Cinquain. </a:t>
            </a:r>
          </a:p>
          <a:p>
            <a:r>
              <a:rPr lang="en-US" sz="1600" dirty="0">
                <a:latin typeface="Arial" pitchFamily="34" charset="0"/>
                <a:cs typeface="Arial" pitchFamily="34" charset="0"/>
              </a:rPr>
              <a:t>This is a wonderful website for learning about Cinquains and writing them.</a:t>
            </a:r>
          </a:p>
        </p:txBody>
      </p:sp>
      <p:sp>
        <p:nvSpPr>
          <p:cNvPr id="5" name="Rectangle 4"/>
          <p:cNvSpPr/>
          <p:nvPr/>
        </p:nvSpPr>
        <p:spPr>
          <a:xfrm>
            <a:off x="457200" y="1143000"/>
            <a:ext cx="7010400" cy="1015663"/>
          </a:xfrm>
          <a:prstGeom prst="rect">
            <a:avLst/>
          </a:prstGeom>
        </p:spPr>
        <p:txBody>
          <a:bodyPr wrap="square">
            <a:spAutoFit/>
          </a:bodyPr>
          <a:lstStyle/>
          <a:p>
            <a:r>
              <a:rPr lang="en-US" dirty="0">
                <a:hlinkClick r:id="rId3"/>
              </a:rPr>
              <a:t>http://www.poetry4kids.com/blog/lessons/how-to-write-a-cinquain-poem/</a:t>
            </a:r>
            <a:endParaRPr lang="en-US" dirty="0"/>
          </a:p>
          <a:p>
            <a:endParaRPr lang="en-US" dirty="0"/>
          </a:p>
        </p:txBody>
      </p:sp>
      <p:sp>
        <p:nvSpPr>
          <p:cNvPr id="6" name="TextBox 5"/>
          <p:cNvSpPr txBox="1"/>
          <p:nvPr/>
        </p:nvSpPr>
        <p:spPr>
          <a:xfrm>
            <a:off x="457200" y="1905000"/>
            <a:ext cx="7010400" cy="4524315"/>
          </a:xfrm>
          <a:prstGeom prst="rect">
            <a:avLst/>
          </a:prstGeom>
          <a:noFill/>
        </p:spPr>
        <p:txBody>
          <a:bodyPr wrap="square" rtlCol="0">
            <a:spAutoFit/>
          </a:bodyPr>
          <a:lstStyle/>
          <a:p>
            <a:r>
              <a:rPr lang="en-US" sz="1600" dirty="0">
                <a:latin typeface="Arial" pitchFamily="34" charset="0"/>
                <a:cs typeface="Arial" pitchFamily="34" charset="0"/>
              </a:rPr>
              <a:t>I have included the Cinquain writing form. After reading the Wyoming Cinquain, to your students hand it out. Go over the form of the Cinquain. Then brainstorm things about the Sled dog Race that students could write about. </a:t>
            </a:r>
          </a:p>
          <a:p>
            <a:r>
              <a:rPr lang="en-US" sz="1600" u="sng" dirty="0">
                <a:latin typeface="Arial" pitchFamily="34" charset="0"/>
                <a:cs typeface="Arial" pitchFamily="34" charset="0"/>
              </a:rPr>
              <a:t>Examples:</a:t>
            </a:r>
            <a:r>
              <a:rPr lang="en-US" sz="1600" dirty="0">
                <a:latin typeface="Arial" pitchFamily="34" charset="0"/>
                <a:cs typeface="Arial" pitchFamily="34" charset="0"/>
              </a:rPr>
              <a:t> racing, cold, lonely, dark, icy etc.</a:t>
            </a:r>
          </a:p>
          <a:p>
            <a:endParaRPr lang="en-US" sz="1600" dirty="0">
              <a:latin typeface="Arial" pitchFamily="34" charset="0"/>
              <a:cs typeface="Arial" pitchFamily="34" charset="0"/>
            </a:endParaRPr>
          </a:p>
          <a:p>
            <a:r>
              <a:rPr lang="en-US" sz="1600" dirty="0">
                <a:latin typeface="Arial" pitchFamily="34" charset="0"/>
                <a:cs typeface="Arial" pitchFamily="34" charset="0"/>
              </a:rPr>
              <a:t>After writing them, students can share theirs with the class. This may be difficult for some younger students but you can try to do it as a whole group. These would make a great Bulletin Board Display. You can also make a class poetry book with the cover I have included.</a:t>
            </a:r>
          </a:p>
          <a:p>
            <a:endParaRPr lang="en-US" sz="1600" u="sng" dirty="0">
              <a:latin typeface="Arial" pitchFamily="34" charset="0"/>
              <a:cs typeface="Arial" pitchFamily="34" charset="0"/>
            </a:endParaRPr>
          </a:p>
          <a:p>
            <a:r>
              <a:rPr lang="en-US" sz="1600" u="sng" dirty="0">
                <a:latin typeface="Arial" pitchFamily="34" charset="0"/>
                <a:cs typeface="Arial" pitchFamily="34" charset="0"/>
              </a:rPr>
              <a:t>Materials:</a:t>
            </a:r>
          </a:p>
          <a:p>
            <a:pPr>
              <a:buFont typeface="Arial" pitchFamily="34" charset="0"/>
              <a:buChar char="•"/>
            </a:pPr>
            <a:r>
              <a:rPr lang="en-US" sz="1600" dirty="0">
                <a:latin typeface="Arial" pitchFamily="34" charset="0"/>
                <a:cs typeface="Arial" pitchFamily="34" charset="0"/>
              </a:rPr>
              <a:t>Make copies of the “Wyoming” Cinquain</a:t>
            </a:r>
          </a:p>
          <a:p>
            <a:pPr>
              <a:buFont typeface="Arial" pitchFamily="34" charset="0"/>
              <a:buChar char="•"/>
            </a:pPr>
            <a:r>
              <a:rPr lang="en-US" sz="1600" dirty="0">
                <a:latin typeface="Arial" pitchFamily="34" charset="0"/>
                <a:cs typeface="Arial" pitchFamily="34" charset="0"/>
              </a:rPr>
              <a:t>Make a copy of the Cinquain writing form</a:t>
            </a:r>
          </a:p>
          <a:p>
            <a:pPr>
              <a:buFont typeface="Arial" pitchFamily="34" charset="0"/>
              <a:buChar char="•"/>
            </a:pPr>
            <a:r>
              <a:rPr lang="en-US" sz="1600" dirty="0">
                <a:latin typeface="Arial" pitchFamily="34" charset="0"/>
                <a:cs typeface="Arial" pitchFamily="34" charset="0"/>
              </a:rPr>
              <a:t>Make copies of the Cinquain Writing Activity</a:t>
            </a:r>
          </a:p>
          <a:p>
            <a:pPr>
              <a:buFont typeface="Arial" pitchFamily="34" charset="0"/>
              <a:buChar char="•"/>
            </a:pPr>
            <a:r>
              <a:rPr lang="en-US" sz="1600" dirty="0">
                <a:latin typeface="Arial" pitchFamily="34" charset="0"/>
                <a:cs typeface="Arial" pitchFamily="34" charset="0"/>
              </a:rPr>
              <a:t>Make a copy of the Class Poetry Book Cover</a:t>
            </a:r>
          </a:p>
          <a:p>
            <a:pPr>
              <a:buFont typeface="Arial" pitchFamily="34" charset="0"/>
              <a:buChar char="•"/>
            </a:pPr>
            <a:endParaRPr lang="en-US" sz="1600" dirty="0">
              <a:latin typeface="Arial" pitchFamily="34" charset="0"/>
              <a:cs typeface="Arial" pitchFamily="34" charset="0"/>
            </a:endParaRPr>
          </a:p>
          <a:p>
            <a:endParaRPr lang="en-US" sz="1600" u="sng" dirty="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8F7FAF8E-5112-4C74-8901-F0E8FA3D4945}" type="slidenum">
              <a:rPr lang="en-US" smtClean="0"/>
              <a:pPr/>
              <a:t>56</a:t>
            </a:fld>
            <a:endParaRPr lang="en-US"/>
          </a:p>
        </p:txBody>
      </p:sp>
    </p:spTree>
    <p:extLst>
      <p:ext uri="{BB962C8B-B14F-4D97-AF65-F5344CB8AC3E}">
        <p14:creationId xmlns:p14="http://schemas.microsoft.com/office/powerpoint/2010/main" val="25342691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ocuments\Frames and Digital Papers\Julia Borders Bubbly Borders &amp; More\Transparent\Julia 15.png"/>
          <p:cNvPicPr>
            <a:picLocks noChangeAspect="1" noChangeArrowheads="1"/>
          </p:cNvPicPr>
          <p:nvPr/>
        </p:nvPicPr>
        <p:blipFill>
          <a:blip r:embed="rId2" cstate="print"/>
          <a:srcRect/>
          <a:stretch>
            <a:fillRect/>
          </a:stretch>
        </p:blipFill>
        <p:spPr bwMode="auto">
          <a:xfrm>
            <a:off x="0" y="1"/>
            <a:ext cx="7772400" cy="10058399"/>
          </a:xfrm>
          <a:prstGeom prst="rect">
            <a:avLst/>
          </a:prstGeom>
          <a:noFill/>
        </p:spPr>
      </p:pic>
      <p:pic>
        <p:nvPicPr>
          <p:cNvPr id="3" name="Picture 4" descr="C:\Users\Arlene\Desktop\Winter January Clip Art\Winter Wonderland\Winter Wonderland Blacklines\PNG\Snowball blackline.png"/>
          <p:cNvPicPr>
            <a:picLocks noChangeAspect="1" noChangeArrowheads="1"/>
          </p:cNvPicPr>
          <p:nvPr/>
        </p:nvPicPr>
        <p:blipFill>
          <a:blip r:embed="rId3" cstate="print"/>
          <a:srcRect/>
          <a:stretch>
            <a:fillRect/>
          </a:stretch>
        </p:blipFill>
        <p:spPr bwMode="auto">
          <a:xfrm>
            <a:off x="310936" y="1905000"/>
            <a:ext cx="7150529" cy="6949440"/>
          </a:xfrm>
          <a:prstGeom prst="rect">
            <a:avLst/>
          </a:prstGeom>
          <a:noFill/>
        </p:spPr>
      </p:pic>
      <p:sp>
        <p:nvSpPr>
          <p:cNvPr id="5" name="TextBox 4"/>
          <p:cNvSpPr txBox="1"/>
          <p:nvPr/>
        </p:nvSpPr>
        <p:spPr>
          <a:xfrm>
            <a:off x="2209800" y="2438400"/>
            <a:ext cx="3479951" cy="2246769"/>
          </a:xfrm>
          <a:prstGeom prst="rect">
            <a:avLst/>
          </a:prstGeom>
          <a:noFill/>
        </p:spPr>
        <p:txBody>
          <a:bodyPr wrap="square" rtlCol="0">
            <a:spAutoFit/>
          </a:bodyPr>
          <a:lstStyle/>
          <a:p>
            <a:pPr algn="ctr"/>
            <a:endParaRPr lang="en-US" sz="2800" dirty="0">
              <a:latin typeface="AbcTeacher" pitchFamily="2" charset="0"/>
              <a:cs typeface="Arial" pitchFamily="34" charset="0"/>
            </a:endParaRPr>
          </a:p>
          <a:p>
            <a:pPr algn="ctr"/>
            <a:endParaRPr lang="en-US" sz="2800" u="sng" dirty="0">
              <a:latin typeface="AbcTeacher" pitchFamily="2" charset="0"/>
              <a:cs typeface="Arial" pitchFamily="34" charset="0"/>
            </a:endParaRPr>
          </a:p>
          <a:p>
            <a:pPr algn="ctr"/>
            <a:endParaRPr lang="en-US" sz="2800" u="sng" dirty="0">
              <a:latin typeface="AbcTeacher" pitchFamily="2" charset="0"/>
              <a:cs typeface="Arial" pitchFamily="34" charset="0"/>
            </a:endParaRPr>
          </a:p>
          <a:p>
            <a:pPr algn="ctr"/>
            <a:endParaRPr lang="en-US" sz="2800" u="sng" dirty="0">
              <a:latin typeface="KG What the Teacher Wants" pitchFamily="2" charset="0"/>
              <a:cs typeface="Arial" pitchFamily="34" charset="0"/>
            </a:endParaRPr>
          </a:p>
          <a:p>
            <a:pPr algn="ctr"/>
            <a:endParaRPr lang="en-US" sz="2800" u="sng" dirty="0">
              <a:latin typeface="KG What the Teacher Wants" pitchFamily="2" charset="0"/>
              <a:cs typeface="Arial" pitchFamily="34" charset="0"/>
            </a:endParaRPr>
          </a:p>
        </p:txBody>
      </p:sp>
      <p:sp>
        <p:nvSpPr>
          <p:cNvPr id="7" name="TextBox 6"/>
          <p:cNvSpPr txBox="1"/>
          <p:nvPr/>
        </p:nvSpPr>
        <p:spPr>
          <a:xfrm>
            <a:off x="457200" y="533400"/>
            <a:ext cx="6800260" cy="400110"/>
          </a:xfrm>
          <a:prstGeom prst="rect">
            <a:avLst/>
          </a:prstGeom>
          <a:noFill/>
        </p:spPr>
        <p:txBody>
          <a:bodyPr wrap="none" rtlCol="0">
            <a:spAutoFit/>
          </a:bodyPr>
          <a:lstStyle/>
          <a:p>
            <a:r>
              <a:rPr lang="en-US" dirty="0">
                <a:latin typeface="Arial" pitchFamily="34" charset="0"/>
                <a:cs typeface="Arial" pitchFamily="34" charset="0"/>
              </a:rPr>
              <a:t>Name</a:t>
            </a:r>
            <a:r>
              <a:rPr lang="en-US" b="1" dirty="0">
                <a:latin typeface="AbcTeacher" pitchFamily="2" charset="0"/>
                <a:cs typeface="Arial" pitchFamily="34" charset="0"/>
              </a:rPr>
              <a:t>__________________________________________________</a:t>
            </a:r>
            <a:endParaRPr lang="en-US" dirty="0">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8F7FAF8E-5112-4C74-8901-F0E8FA3D4945}" type="slidenum">
              <a:rPr lang="en-US" smtClean="0"/>
              <a:pPr/>
              <a:t>57</a:t>
            </a:fld>
            <a:endParaRPr lang="en-US"/>
          </a:p>
        </p:txBody>
      </p:sp>
      <p:sp>
        <p:nvSpPr>
          <p:cNvPr id="2" name="TextBox 1"/>
          <p:cNvSpPr txBox="1"/>
          <p:nvPr/>
        </p:nvSpPr>
        <p:spPr>
          <a:xfrm>
            <a:off x="1345032" y="3001868"/>
            <a:ext cx="5068253" cy="8463855"/>
          </a:xfrm>
          <a:prstGeom prst="rect">
            <a:avLst/>
          </a:prstGeom>
          <a:noFill/>
        </p:spPr>
        <p:txBody>
          <a:bodyPr wrap="square" rtlCol="0">
            <a:spAutoFit/>
          </a:bodyPr>
          <a:lstStyle/>
          <a:p>
            <a:pPr algn="ctr"/>
            <a:r>
              <a:rPr lang="en-US" sz="3200" dirty="0">
                <a:latin typeface="KG What the Teacher Wants" panose="02000000000000000000" pitchFamily="2" charset="0"/>
              </a:rPr>
              <a:t>Wyoming</a:t>
            </a:r>
          </a:p>
          <a:p>
            <a:pPr algn="ctr"/>
            <a:endParaRPr lang="en-US" sz="3200" dirty="0">
              <a:latin typeface="KG What the Teacher Wants" panose="02000000000000000000" pitchFamily="2" charset="0"/>
            </a:endParaRPr>
          </a:p>
          <a:p>
            <a:pPr algn="ctr"/>
            <a:r>
              <a:rPr lang="en-US" sz="3200" dirty="0">
                <a:latin typeface="KG What the Teacher Wants" panose="02000000000000000000" pitchFamily="2" charset="0"/>
              </a:rPr>
              <a:t>Cold, Windy, Snowy</a:t>
            </a:r>
          </a:p>
          <a:p>
            <a:pPr algn="ctr"/>
            <a:endParaRPr lang="en-US" sz="3200" dirty="0">
              <a:latin typeface="KG What the Teacher Wants" panose="02000000000000000000" pitchFamily="2" charset="0"/>
            </a:endParaRPr>
          </a:p>
          <a:p>
            <a:pPr algn="ctr"/>
            <a:r>
              <a:rPr lang="en-US" sz="3200" dirty="0">
                <a:latin typeface="KG What the Teacher Wants" panose="02000000000000000000" pitchFamily="2" charset="0"/>
              </a:rPr>
              <a:t>Mushing, Fishing, Snowing</a:t>
            </a:r>
          </a:p>
          <a:p>
            <a:pPr algn="ctr"/>
            <a:endParaRPr lang="en-US" sz="3200" dirty="0">
              <a:latin typeface="KG What the Teacher Wants" panose="02000000000000000000" pitchFamily="2" charset="0"/>
            </a:endParaRPr>
          </a:p>
          <a:p>
            <a:pPr algn="ctr"/>
            <a:r>
              <a:rPr lang="en-US" sz="3200" dirty="0">
                <a:latin typeface="KG What the Teacher Wants" panose="02000000000000000000" pitchFamily="2" charset="0"/>
              </a:rPr>
              <a:t>Land of the Rocky Mountains</a:t>
            </a:r>
          </a:p>
          <a:p>
            <a:pPr algn="ctr"/>
            <a:endParaRPr lang="en-US" sz="3200" dirty="0">
              <a:latin typeface="KG What the Teacher Wants" panose="02000000000000000000" pitchFamily="2" charset="0"/>
            </a:endParaRPr>
          </a:p>
          <a:p>
            <a:pPr algn="ctr"/>
            <a:r>
              <a:rPr lang="en-US" sz="3200" dirty="0">
                <a:latin typeface="KG What the Teacher Wants" panose="02000000000000000000" pitchFamily="2" charset="0"/>
              </a:rPr>
              <a:t>Untamed</a:t>
            </a:r>
          </a:p>
          <a:p>
            <a:pPr algn="ctr"/>
            <a:endParaRPr lang="en-US" sz="3200" dirty="0">
              <a:latin typeface="KG What the Teacher Wants" panose="02000000000000000000" pitchFamily="2" charset="0"/>
            </a:endParaRPr>
          </a:p>
          <a:p>
            <a:pPr algn="ctr"/>
            <a:endParaRPr lang="en-US" sz="3200" dirty="0">
              <a:latin typeface="KG What the Teacher Wants" panose="02000000000000000000" pitchFamily="2" charset="0"/>
            </a:endParaRPr>
          </a:p>
          <a:p>
            <a:pPr algn="ctr"/>
            <a:endParaRPr lang="en-US" sz="3200" dirty="0">
              <a:latin typeface="KG What the Teacher Wants" panose="02000000000000000000" pitchFamily="2" charset="0"/>
            </a:endParaRPr>
          </a:p>
          <a:p>
            <a:pPr algn="ctr"/>
            <a:endParaRPr lang="en-US" sz="3200" dirty="0">
              <a:latin typeface="KG What the Teacher Wants" panose="02000000000000000000" pitchFamily="2" charset="0"/>
            </a:endParaRPr>
          </a:p>
          <a:p>
            <a:pPr algn="ctr"/>
            <a:endParaRPr lang="en-US" sz="3200" dirty="0">
              <a:latin typeface="KG What the Teacher Wants" panose="02000000000000000000" pitchFamily="2" charset="0"/>
            </a:endParaRPr>
          </a:p>
          <a:p>
            <a:pPr algn="ctr"/>
            <a:endParaRPr lang="en-US" sz="3200" dirty="0">
              <a:latin typeface="KG What the Teacher Wants" panose="02000000000000000000" pitchFamily="2" charset="0"/>
            </a:endParaRPr>
          </a:p>
          <a:p>
            <a:pPr algn="ctr"/>
            <a:endParaRPr lang="en-US" sz="3200" dirty="0">
              <a:latin typeface="KG What the Teacher Wants" panose="02000000000000000000" pitchFamily="2" charset="0"/>
            </a:endParaRPr>
          </a:p>
          <a:p>
            <a:pPr algn="ctr"/>
            <a:endParaRPr lang="en-US" sz="3200" dirty="0">
              <a:latin typeface="KG What the Teacher Wants" panose="02000000000000000000" pitchFamily="2"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9258" y="1074420"/>
            <a:ext cx="1848054" cy="1097280"/>
          </a:xfrm>
          <a:prstGeom prst="rect">
            <a:avLst/>
          </a:prstGeom>
        </p:spPr>
      </p:pic>
      <p:sp>
        <p:nvSpPr>
          <p:cNvPr id="13" name="TextBox 12"/>
          <p:cNvSpPr txBox="1"/>
          <p:nvPr/>
        </p:nvSpPr>
        <p:spPr>
          <a:xfrm>
            <a:off x="2830776" y="9812179"/>
            <a:ext cx="1882247" cy="246221"/>
          </a:xfrm>
          <a:prstGeom prst="rect">
            <a:avLst/>
          </a:prstGeom>
          <a:noFill/>
        </p:spPr>
        <p:txBody>
          <a:bodyPr wrap="none" rtlCol="0">
            <a:spAutoFit/>
          </a:bodyPr>
          <a:lstStyle/>
          <a:p>
            <a:r>
              <a:rPr lang="en-US" sz="1000" dirty="0"/>
              <a:t>copyright©2013ArleneSandberg</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8450580"/>
            <a:ext cx="2225076" cy="9144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2264" y="8408670"/>
            <a:ext cx="1605774" cy="109728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355" y="1028288"/>
            <a:ext cx="1775018" cy="1371600"/>
          </a:xfrm>
          <a:prstGeom prst="rect">
            <a:avLst/>
          </a:prstGeom>
        </p:spPr>
      </p:pic>
    </p:spTree>
    <p:extLst>
      <p:ext uri="{BB962C8B-B14F-4D97-AF65-F5344CB8AC3E}">
        <p14:creationId xmlns:p14="http://schemas.microsoft.com/office/powerpoint/2010/main" val="1185778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ocuments\Frames and Digital Papers\Rectangular Frames Ashley\PNG\Blackline.png"/>
          <p:cNvPicPr>
            <a:picLocks noChangeAspect="1" noChangeArrowheads="1"/>
          </p:cNvPicPr>
          <p:nvPr/>
        </p:nvPicPr>
        <p:blipFill>
          <a:blip r:embed="rId3" cstate="print"/>
          <a:srcRect/>
          <a:stretch>
            <a:fillRect/>
          </a:stretch>
        </p:blipFill>
        <p:spPr bwMode="auto">
          <a:xfrm>
            <a:off x="313170" y="228600"/>
            <a:ext cx="7146062" cy="9601200"/>
          </a:xfrm>
          <a:prstGeom prst="rect">
            <a:avLst/>
          </a:prstGeom>
          <a:noFill/>
        </p:spPr>
      </p:pic>
      <p:sp>
        <p:nvSpPr>
          <p:cNvPr id="7" name="Rectangle 6"/>
          <p:cNvSpPr/>
          <p:nvPr/>
        </p:nvSpPr>
        <p:spPr>
          <a:xfrm>
            <a:off x="1295400" y="1676407"/>
            <a:ext cx="5638800" cy="6735367"/>
          </a:xfrm>
          <a:prstGeom prst="rect">
            <a:avLst/>
          </a:prstGeom>
        </p:spPr>
        <p:txBody>
          <a:bodyPr wrap="square" lIns="101787" tIns="50894" rIns="101787" bIns="50894">
            <a:spAutoFit/>
          </a:bodyPr>
          <a:lstStyle/>
          <a:p>
            <a:pPr algn="ctr"/>
            <a:r>
              <a:rPr lang="en-US" sz="2800" u="sng" dirty="0">
                <a:latin typeface="KG What the Teacher Wants" pitchFamily="2" charset="0"/>
              </a:rPr>
              <a:t>Writing a Cinquain</a:t>
            </a:r>
          </a:p>
          <a:p>
            <a:pPr algn="ctr"/>
            <a:endParaRPr lang="en-US" sz="2800" u="sng" dirty="0">
              <a:latin typeface="KG What the Teacher Wants" pitchFamily="2" charset="0"/>
            </a:endParaRPr>
          </a:p>
          <a:p>
            <a:r>
              <a:rPr lang="en-US" sz="2500" u="sng" dirty="0">
                <a:latin typeface="KG What the Teacher Wants" pitchFamily="2" charset="0"/>
              </a:rPr>
              <a:t>Line 1 </a:t>
            </a:r>
            <a:r>
              <a:rPr lang="en-US" sz="2500" dirty="0">
                <a:latin typeface="KG What the Teacher Wants" pitchFamily="2" charset="0"/>
              </a:rPr>
              <a:t>-  a one word title (or 2 syllables)</a:t>
            </a:r>
          </a:p>
          <a:p>
            <a:endParaRPr lang="en-US" sz="2500" dirty="0">
              <a:latin typeface="KG What the Teacher Wants" pitchFamily="2" charset="0"/>
            </a:endParaRPr>
          </a:p>
          <a:p>
            <a:r>
              <a:rPr lang="en-US" sz="2500" u="sng" dirty="0">
                <a:latin typeface="KG What the Teacher Wants" pitchFamily="2" charset="0"/>
              </a:rPr>
              <a:t>Line 2</a:t>
            </a:r>
            <a:r>
              <a:rPr lang="en-US" sz="2500" dirty="0">
                <a:latin typeface="KG What the Teacher Wants" pitchFamily="2" charset="0"/>
              </a:rPr>
              <a:t>-  2 words that describe your </a:t>
            </a:r>
          </a:p>
          <a:p>
            <a:r>
              <a:rPr lang="en-US" sz="2500" dirty="0">
                <a:latin typeface="KG What the Teacher Wants" pitchFamily="2" charset="0"/>
              </a:rPr>
              <a:t>             title  (or 4 syllables)</a:t>
            </a:r>
          </a:p>
          <a:p>
            <a:endParaRPr lang="en-US" sz="2500" dirty="0">
              <a:latin typeface="KG What the Teacher Wants" pitchFamily="2" charset="0"/>
            </a:endParaRPr>
          </a:p>
          <a:p>
            <a:r>
              <a:rPr lang="en-US" sz="2500" u="sng" dirty="0">
                <a:latin typeface="KG What the Teacher Wants" pitchFamily="2" charset="0"/>
              </a:rPr>
              <a:t>Line 3 </a:t>
            </a:r>
            <a:r>
              <a:rPr lang="en-US" sz="2500" dirty="0">
                <a:latin typeface="KG What the Teacher Wants" pitchFamily="2" charset="0"/>
              </a:rPr>
              <a:t>- 3 words (verbs) that express </a:t>
            </a:r>
          </a:p>
          <a:p>
            <a:r>
              <a:rPr lang="en-US" sz="2500" dirty="0">
                <a:latin typeface="KG What the Teacher Wants" pitchFamily="2" charset="0"/>
              </a:rPr>
              <a:t>             action (or 6 syllables)</a:t>
            </a:r>
          </a:p>
          <a:p>
            <a:endParaRPr lang="en-US" sz="2500" dirty="0">
              <a:latin typeface="KG What the Teacher Wants" pitchFamily="2" charset="0"/>
            </a:endParaRPr>
          </a:p>
          <a:p>
            <a:r>
              <a:rPr lang="en-US" sz="2500" u="sng" dirty="0">
                <a:latin typeface="KG What the Teacher Wants" pitchFamily="2" charset="0"/>
              </a:rPr>
              <a:t>Line 4</a:t>
            </a:r>
            <a:r>
              <a:rPr lang="en-US" sz="2500" dirty="0">
                <a:latin typeface="KG What the Teacher Wants" pitchFamily="2" charset="0"/>
              </a:rPr>
              <a:t>-  4 words that express feeling</a:t>
            </a:r>
          </a:p>
          <a:p>
            <a:r>
              <a:rPr lang="en-US" sz="2500" dirty="0">
                <a:latin typeface="KG What the Teacher Wants" pitchFamily="2" charset="0"/>
              </a:rPr>
              <a:t>             (or 8 syllables) </a:t>
            </a:r>
          </a:p>
          <a:p>
            <a:endParaRPr lang="en-US" sz="2500" dirty="0">
              <a:latin typeface="KG What the Teacher Wants" pitchFamily="2" charset="0"/>
            </a:endParaRPr>
          </a:p>
          <a:p>
            <a:r>
              <a:rPr lang="en-US" sz="2500" u="sng" dirty="0">
                <a:latin typeface="KG What the Teacher Wants" pitchFamily="2" charset="0"/>
              </a:rPr>
              <a:t>Line 5</a:t>
            </a:r>
            <a:r>
              <a:rPr lang="en-US" sz="2500" dirty="0">
                <a:latin typeface="KG What the Teacher Wants" pitchFamily="2" charset="0"/>
              </a:rPr>
              <a:t>-  One word that refers back to</a:t>
            </a:r>
          </a:p>
          <a:p>
            <a:r>
              <a:rPr lang="en-US" sz="2500" dirty="0">
                <a:latin typeface="KG What the Teacher Wants" pitchFamily="2" charset="0"/>
              </a:rPr>
              <a:t>             the title.  (or 2 syllables)   </a:t>
            </a:r>
          </a:p>
          <a:p>
            <a:endParaRPr lang="en-US" sz="2500" dirty="0">
              <a:latin typeface="KG What the Teacher Wants" pitchFamily="2" charset="0"/>
            </a:endParaRPr>
          </a:p>
          <a:p>
            <a:endParaRPr lang="en-US" sz="2500" dirty="0">
              <a:latin typeface="KG What the Teacher Wants" pitchFamily="2" charset="0"/>
            </a:endParaRPr>
          </a:p>
        </p:txBody>
      </p:sp>
      <p:sp>
        <p:nvSpPr>
          <p:cNvPr id="6" name="Slide Number Placeholder 5"/>
          <p:cNvSpPr>
            <a:spLocks noGrp="1"/>
          </p:cNvSpPr>
          <p:nvPr>
            <p:ph type="sldNum" sz="quarter" idx="12"/>
          </p:nvPr>
        </p:nvSpPr>
        <p:spPr>
          <a:xfrm>
            <a:off x="5710442" y="9424249"/>
            <a:ext cx="1748790" cy="535517"/>
          </a:xfrm>
        </p:spPr>
        <p:txBody>
          <a:bodyPr/>
          <a:lstStyle/>
          <a:p>
            <a:fld id="{8F7FAF8E-5112-4C74-8901-F0E8FA3D4945}" type="slidenum">
              <a:rPr lang="en-US" smtClean="0"/>
              <a:pPr/>
              <a:t>58</a:t>
            </a:fld>
            <a:endParaRPr lang="en-US" dirty="0"/>
          </a:p>
        </p:txBody>
      </p:sp>
    </p:spTree>
    <p:extLst>
      <p:ext uri="{BB962C8B-B14F-4D97-AF65-F5344CB8AC3E}">
        <p14:creationId xmlns:p14="http://schemas.microsoft.com/office/powerpoint/2010/main" val="3910655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90" y="175260"/>
            <a:ext cx="7557819" cy="9784080"/>
          </a:xfrm>
          <a:prstGeom prst="rect">
            <a:avLst/>
          </a:prstGeom>
        </p:spPr>
      </p:pic>
      <p:sp>
        <p:nvSpPr>
          <p:cNvPr id="5" name="TextBox 4"/>
          <p:cNvSpPr txBox="1"/>
          <p:nvPr/>
        </p:nvSpPr>
        <p:spPr>
          <a:xfrm>
            <a:off x="457200" y="2286000"/>
            <a:ext cx="6858000" cy="6574492"/>
          </a:xfrm>
          <a:prstGeom prst="rect">
            <a:avLst/>
          </a:prstGeom>
          <a:noFill/>
        </p:spPr>
        <p:txBody>
          <a:bodyPr wrap="square" rtlCol="0">
            <a:spAutoFit/>
          </a:bodyPr>
          <a:lstStyle/>
          <a:p>
            <a:pPr algn="ctr"/>
            <a:r>
              <a:rPr lang="en-US" b="1" dirty="0">
                <a:latin typeface="Arial" pitchFamily="34" charset="0"/>
                <a:cs typeface="Arial" pitchFamily="34" charset="0"/>
              </a:rPr>
              <a:t>_____________________</a:t>
            </a: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r>
              <a:rPr lang="en-US" b="1" dirty="0">
                <a:latin typeface="Arial" pitchFamily="34" charset="0"/>
                <a:cs typeface="Arial" pitchFamily="34" charset="0"/>
              </a:rPr>
              <a:t>___________________         __________________</a:t>
            </a: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r>
              <a:rPr lang="en-US" b="1" dirty="0">
                <a:latin typeface="Arial" pitchFamily="34" charset="0"/>
                <a:cs typeface="Arial" pitchFamily="34" charset="0"/>
              </a:rPr>
              <a:t>______________  ______________  ______________</a:t>
            </a: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r>
              <a:rPr lang="en-US" b="1" dirty="0">
                <a:latin typeface="Arial" pitchFamily="34" charset="0"/>
                <a:cs typeface="Arial" pitchFamily="34" charset="0"/>
              </a:rPr>
              <a:t>__________ __________ __________ __________</a:t>
            </a: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endParaRPr lang="en-US" b="1" dirty="0">
              <a:latin typeface="Arial" pitchFamily="34" charset="0"/>
              <a:cs typeface="Arial" pitchFamily="34" charset="0"/>
            </a:endParaRPr>
          </a:p>
          <a:p>
            <a:pPr algn="ctr"/>
            <a:r>
              <a:rPr lang="en-US" b="1" dirty="0">
                <a:latin typeface="Arial" pitchFamily="34" charset="0"/>
                <a:cs typeface="Arial" pitchFamily="34" charset="0"/>
              </a:rPr>
              <a:t>   _______________________</a:t>
            </a:r>
          </a:p>
        </p:txBody>
      </p:sp>
      <p:sp>
        <p:nvSpPr>
          <p:cNvPr id="6" name="TextBox 5"/>
          <p:cNvSpPr txBox="1"/>
          <p:nvPr/>
        </p:nvSpPr>
        <p:spPr>
          <a:xfrm>
            <a:off x="486070" y="1409700"/>
            <a:ext cx="6800260" cy="400110"/>
          </a:xfrm>
          <a:prstGeom prst="rect">
            <a:avLst/>
          </a:prstGeom>
          <a:noFill/>
        </p:spPr>
        <p:txBody>
          <a:bodyPr wrap="none" rtlCol="0">
            <a:spAutoFit/>
          </a:bodyPr>
          <a:lstStyle/>
          <a:p>
            <a:r>
              <a:rPr lang="en-US" dirty="0">
                <a:latin typeface="Arial" pitchFamily="34" charset="0"/>
                <a:cs typeface="Arial" pitchFamily="34" charset="0"/>
              </a:rPr>
              <a:t>Name</a:t>
            </a:r>
            <a:r>
              <a:rPr lang="en-US" b="1" dirty="0">
                <a:latin typeface="AbcTeacher" pitchFamily="2" charset="0"/>
                <a:cs typeface="Arial" pitchFamily="34" charset="0"/>
              </a:rPr>
              <a:t>__________________________________________________</a:t>
            </a:r>
            <a:endParaRPr lang="en-US" dirty="0">
              <a:latin typeface="Arial" pitchFamily="34" charset="0"/>
              <a:cs typeface="Arial" pitchFamily="34" charset="0"/>
            </a:endParaRPr>
          </a:p>
        </p:txBody>
      </p:sp>
      <p:sp>
        <p:nvSpPr>
          <p:cNvPr id="7" name="Slide Number Placeholder 5"/>
          <p:cNvSpPr>
            <a:spLocks noGrp="1"/>
          </p:cNvSpPr>
          <p:nvPr>
            <p:ph type="sldNum" sz="quarter" idx="12"/>
          </p:nvPr>
        </p:nvSpPr>
        <p:spPr>
          <a:xfrm>
            <a:off x="5916319" y="9661918"/>
            <a:ext cx="1748790" cy="535517"/>
          </a:xfrm>
        </p:spPr>
        <p:txBody>
          <a:bodyPr/>
          <a:lstStyle/>
          <a:p>
            <a:r>
              <a:rPr lang="en-US" dirty="0"/>
              <a:t>67</a:t>
            </a:r>
          </a:p>
        </p:txBody>
      </p:sp>
    </p:spTree>
    <p:extLst>
      <p:ext uri="{BB962C8B-B14F-4D97-AF65-F5344CB8AC3E}">
        <p14:creationId xmlns:p14="http://schemas.microsoft.com/office/powerpoint/2010/main" val="686694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5" y="0"/>
            <a:ext cx="7772395" cy="10058400"/>
          </a:xfrm>
          <a:prstGeom prst="rect">
            <a:avLst/>
          </a:prstGeom>
          <a:noFill/>
        </p:spPr>
      </p:pic>
      <p:sp>
        <p:nvSpPr>
          <p:cNvPr id="3" name="TextBox 2"/>
          <p:cNvSpPr txBox="1"/>
          <p:nvPr/>
        </p:nvSpPr>
        <p:spPr>
          <a:xfrm>
            <a:off x="381000" y="4572000"/>
            <a:ext cx="7086600" cy="3077618"/>
          </a:xfrm>
          <a:prstGeom prst="rect">
            <a:avLst/>
          </a:prstGeom>
          <a:noFill/>
        </p:spPr>
        <p:txBody>
          <a:bodyPr wrap="square" lIns="91298" tIns="45647" rIns="91298" bIns="45647" rtlCol="0">
            <a:spAutoFit/>
          </a:bodyPr>
          <a:lstStyle/>
          <a:p>
            <a:r>
              <a:rPr lang="en-US" sz="1600" dirty="0">
                <a:latin typeface="Arial" pitchFamily="34" charset="0"/>
                <a:cs typeface="Arial" pitchFamily="34" charset="0"/>
              </a:rPr>
              <a:t>These can be used at the beginning of the unit to help students learn the new vocabulary as a matching activity. They are best to use after students have read the Picture/Fact Cards: (pages ). The Picture/Word cards will help your ESL students and struggling readers. For other students you can have them match the Picture/Fact Cards.</a:t>
            </a:r>
          </a:p>
          <a:p>
            <a:r>
              <a:rPr lang="en-US" sz="1600" u="sng" dirty="0">
                <a:latin typeface="Arial" pitchFamily="34" charset="0"/>
                <a:cs typeface="Arial" pitchFamily="34" charset="0"/>
              </a:rPr>
              <a:t>Materials:</a:t>
            </a:r>
          </a:p>
          <a:p>
            <a:pPr>
              <a:buFont typeface="Arial" pitchFamily="34" charset="0"/>
              <a:buChar char="•"/>
            </a:pPr>
            <a:r>
              <a:rPr lang="en-US" sz="1600" dirty="0">
                <a:latin typeface="Arial" pitchFamily="34" charset="0"/>
                <a:cs typeface="Arial" pitchFamily="34" charset="0"/>
              </a:rPr>
              <a:t>Make copies of the Picture/Word Cards</a:t>
            </a:r>
          </a:p>
          <a:p>
            <a:pPr>
              <a:buFont typeface="Arial" pitchFamily="34" charset="0"/>
              <a:buChar char="•"/>
            </a:pPr>
            <a:r>
              <a:rPr lang="en-US" sz="1600" dirty="0">
                <a:latin typeface="Arial" pitchFamily="34" charset="0"/>
                <a:cs typeface="Arial" pitchFamily="34" charset="0"/>
              </a:rPr>
              <a:t>Make copies of the Picture/Fact Cards</a:t>
            </a:r>
          </a:p>
          <a:p>
            <a:pPr>
              <a:buFont typeface="Arial" pitchFamily="34" charset="0"/>
              <a:buChar char="•"/>
            </a:pPr>
            <a:r>
              <a:rPr lang="en-US" sz="1600" dirty="0">
                <a:latin typeface="Arial" pitchFamily="34" charset="0"/>
                <a:cs typeface="Arial" pitchFamily="34" charset="0"/>
              </a:rPr>
              <a:t>Make a copy of the Center Activity Task Card</a:t>
            </a:r>
          </a:p>
          <a:p>
            <a:pPr>
              <a:buFont typeface="Arial" pitchFamily="34" charset="0"/>
              <a:buChar char="•"/>
            </a:pPr>
            <a:r>
              <a:rPr lang="en-US" sz="1600" dirty="0">
                <a:latin typeface="Arial" pitchFamily="34" charset="0"/>
                <a:cs typeface="Arial" pitchFamily="34" charset="0"/>
              </a:rPr>
              <a:t>Laminate the sets you are using, cut, and place in plastic labeled</a:t>
            </a:r>
          </a:p>
          <a:p>
            <a:r>
              <a:rPr lang="en-US" sz="1600" dirty="0">
                <a:latin typeface="Arial" pitchFamily="34" charset="0"/>
                <a:cs typeface="Arial" pitchFamily="34" charset="0"/>
              </a:rPr>
              <a:t>  bags or envelopes.</a:t>
            </a:r>
          </a:p>
          <a:p>
            <a:endParaRPr lang="en-US" sz="1800" dirty="0">
              <a:latin typeface="Arial" pitchFamily="34" charset="0"/>
              <a:cs typeface="Arial" pitchFamily="34" charset="0"/>
            </a:endParaRPr>
          </a:p>
        </p:txBody>
      </p:sp>
      <p:sp>
        <p:nvSpPr>
          <p:cNvPr id="5" name="TextBox 4"/>
          <p:cNvSpPr txBox="1"/>
          <p:nvPr/>
        </p:nvSpPr>
        <p:spPr>
          <a:xfrm>
            <a:off x="381000" y="4343400"/>
            <a:ext cx="3970159" cy="338407"/>
          </a:xfrm>
          <a:prstGeom prst="rect">
            <a:avLst/>
          </a:prstGeom>
          <a:noFill/>
        </p:spPr>
        <p:txBody>
          <a:bodyPr wrap="none" lIns="91298" tIns="45647" rIns="91298" bIns="45647" rtlCol="0">
            <a:spAutoFit/>
          </a:bodyPr>
          <a:lstStyle/>
          <a:p>
            <a:r>
              <a:rPr lang="en-US" sz="1600" u="sng" dirty="0">
                <a:latin typeface="Arial" pitchFamily="34" charset="0"/>
                <a:cs typeface="Arial" pitchFamily="34" charset="0"/>
              </a:rPr>
              <a:t>Picture/Word or Picture/Fact Cards Match</a:t>
            </a:r>
          </a:p>
        </p:txBody>
      </p:sp>
      <p:sp>
        <p:nvSpPr>
          <p:cNvPr id="6" name="TextBox 5"/>
          <p:cNvSpPr txBox="1"/>
          <p:nvPr/>
        </p:nvSpPr>
        <p:spPr>
          <a:xfrm>
            <a:off x="609608" y="533407"/>
            <a:ext cx="184444" cy="399962"/>
          </a:xfrm>
          <a:prstGeom prst="rect">
            <a:avLst/>
          </a:prstGeom>
          <a:noFill/>
        </p:spPr>
        <p:txBody>
          <a:bodyPr wrap="none" lIns="91298" tIns="45647" rIns="91298" bIns="45647" rtlCol="0">
            <a:spAutoFit/>
          </a:bodyPr>
          <a:lstStyle/>
          <a:p>
            <a:endParaRPr lang="en-US" u="sng" dirty="0"/>
          </a:p>
        </p:txBody>
      </p:sp>
      <p:sp>
        <p:nvSpPr>
          <p:cNvPr id="7" name="TextBox 6"/>
          <p:cNvSpPr txBox="1"/>
          <p:nvPr/>
        </p:nvSpPr>
        <p:spPr>
          <a:xfrm>
            <a:off x="381000" y="381000"/>
            <a:ext cx="6934200" cy="4062651"/>
          </a:xfrm>
          <a:prstGeom prst="rect">
            <a:avLst/>
          </a:prstGeom>
          <a:noFill/>
        </p:spPr>
        <p:txBody>
          <a:bodyPr wrap="square" rtlCol="0">
            <a:spAutoFit/>
          </a:bodyPr>
          <a:lstStyle/>
          <a:p>
            <a:r>
              <a:rPr lang="en-US" sz="1600" u="sng" dirty="0">
                <a:latin typeface="Arial" pitchFamily="34" charset="0"/>
                <a:cs typeface="Arial" pitchFamily="34" charset="0"/>
              </a:rPr>
              <a:t>Word Wall Words</a:t>
            </a:r>
          </a:p>
          <a:p>
            <a:r>
              <a:rPr lang="en-US" sz="1600" dirty="0">
                <a:latin typeface="Arial" pitchFamily="34" charset="0"/>
                <a:cs typeface="Arial" pitchFamily="34" charset="0"/>
              </a:rPr>
              <a:t>Introduce the new words at the beginning of the lesson. These are words that students will need to know during the unit.</a:t>
            </a:r>
          </a:p>
          <a:p>
            <a:endParaRPr lang="en-US" sz="1600" dirty="0">
              <a:latin typeface="Arial" pitchFamily="34" charset="0"/>
              <a:cs typeface="Arial" pitchFamily="34" charset="0"/>
            </a:endParaRPr>
          </a:p>
          <a:p>
            <a:r>
              <a:rPr lang="en-US" sz="1600" u="sng" dirty="0">
                <a:latin typeface="Arial" pitchFamily="34" charset="0"/>
                <a:cs typeface="Arial" pitchFamily="34" charset="0"/>
              </a:rPr>
              <a:t>Picture/Fact Cards for Reading:</a:t>
            </a:r>
          </a:p>
          <a:p>
            <a:r>
              <a:rPr lang="en-US" sz="1600" dirty="0">
                <a:latin typeface="Arial" pitchFamily="34" charset="0"/>
                <a:cs typeface="Arial" pitchFamily="34" charset="0"/>
              </a:rPr>
              <a:t>The picture/fact cards give information about the picture. Students can practice reading them before they read the text about the Iditarod. They can be put in a center or make sets for independent reading. Students will need to read these before matching the picture/fact cards.</a:t>
            </a:r>
          </a:p>
          <a:p>
            <a:endParaRPr lang="en-US" sz="1600" u="sng" dirty="0">
              <a:latin typeface="Arial" pitchFamily="34" charset="0"/>
              <a:cs typeface="Arial" pitchFamily="34" charset="0"/>
            </a:endParaRPr>
          </a:p>
          <a:p>
            <a:r>
              <a:rPr lang="en-US" sz="1600" u="sng" dirty="0">
                <a:latin typeface="Arial" pitchFamily="34" charset="0"/>
                <a:cs typeface="Arial" pitchFamily="34" charset="0"/>
              </a:rPr>
              <a:t>Materials:</a:t>
            </a:r>
          </a:p>
          <a:p>
            <a:pPr>
              <a:buFont typeface="Arial" pitchFamily="34" charset="0"/>
              <a:buChar char="•"/>
            </a:pPr>
            <a:r>
              <a:rPr lang="en-US" sz="1600" dirty="0">
                <a:latin typeface="Arial" pitchFamily="34" charset="0"/>
                <a:cs typeface="Arial" pitchFamily="34" charset="0"/>
              </a:rPr>
              <a:t>Make copies of the Word Wall Words</a:t>
            </a:r>
          </a:p>
          <a:p>
            <a:pPr>
              <a:buFont typeface="Arial" pitchFamily="34" charset="0"/>
              <a:buChar char="•"/>
            </a:pPr>
            <a:r>
              <a:rPr lang="en-US" sz="1600" dirty="0">
                <a:latin typeface="Arial" pitchFamily="34" charset="0"/>
                <a:cs typeface="Arial" pitchFamily="34" charset="0"/>
              </a:rPr>
              <a:t>Laminate and display in your classroom.</a:t>
            </a:r>
          </a:p>
          <a:p>
            <a:pPr>
              <a:buFont typeface="Arial" pitchFamily="34" charset="0"/>
              <a:buChar char="•"/>
            </a:pPr>
            <a:r>
              <a:rPr lang="en-US" sz="1600" dirty="0">
                <a:latin typeface="Arial" pitchFamily="34" charset="0"/>
                <a:cs typeface="Arial" pitchFamily="34" charset="0"/>
              </a:rPr>
              <a:t>Make copies of the Picture/Fact Reading Cards</a:t>
            </a:r>
          </a:p>
          <a:p>
            <a:pPr>
              <a:buFont typeface="Arial" pitchFamily="34" charset="0"/>
              <a:buChar char="•"/>
            </a:pPr>
            <a:r>
              <a:rPr lang="en-US" sz="1600" dirty="0">
                <a:latin typeface="Arial" pitchFamily="34" charset="0"/>
                <a:cs typeface="Arial" pitchFamily="34" charset="0"/>
              </a:rPr>
              <a:t>Laminate, cut, and place sets in labeled plastic bags or envelopes.</a:t>
            </a:r>
          </a:p>
          <a:p>
            <a:endParaRPr lang="en-US" sz="1800" dirty="0">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fld id="{5DFDA3E2-44DF-47D8-8AC1-F23A04C82DB5}" type="slidenum">
              <a:rPr lang="en-US" smtClean="0"/>
              <a:pPr/>
              <a:t>6</a:t>
            </a:fld>
            <a:endParaRPr lang="en-US"/>
          </a:p>
        </p:txBody>
      </p:sp>
    </p:spTree>
    <p:extLst>
      <p:ext uri="{BB962C8B-B14F-4D97-AF65-F5344CB8AC3E}">
        <p14:creationId xmlns:p14="http://schemas.microsoft.com/office/powerpoint/2010/main" val="3133771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90" y="175260"/>
            <a:ext cx="7557819" cy="9784080"/>
          </a:xfrm>
          <a:prstGeom prst="rect">
            <a:avLst/>
          </a:prstGeom>
        </p:spPr>
      </p:pic>
      <p:sp>
        <p:nvSpPr>
          <p:cNvPr id="2" name="TextBox 1"/>
          <p:cNvSpPr txBox="1"/>
          <p:nvPr/>
        </p:nvSpPr>
        <p:spPr>
          <a:xfrm>
            <a:off x="698499" y="3636139"/>
            <a:ext cx="6375399" cy="3785652"/>
          </a:xfrm>
          <a:prstGeom prst="rect">
            <a:avLst/>
          </a:prstGeom>
          <a:noFill/>
        </p:spPr>
        <p:txBody>
          <a:bodyPr wrap="square" rtlCol="0">
            <a:spAutoFit/>
          </a:bodyPr>
          <a:lstStyle/>
          <a:p>
            <a:pPr algn="ctr"/>
            <a:r>
              <a:rPr lang="en-US" sz="6000" dirty="0">
                <a:latin typeface="KG What the Teacher Wants" panose="02000000000000000000" pitchFamily="2" charset="0"/>
              </a:rPr>
              <a:t>Our Class Poetry</a:t>
            </a:r>
          </a:p>
          <a:p>
            <a:pPr algn="ctr"/>
            <a:r>
              <a:rPr lang="en-US" sz="6000" dirty="0">
                <a:latin typeface="KG What the Teacher Wants" panose="02000000000000000000" pitchFamily="2" charset="0"/>
              </a:rPr>
              <a:t>Book:</a:t>
            </a:r>
          </a:p>
          <a:p>
            <a:pPr algn="ctr"/>
            <a:r>
              <a:rPr lang="en-US" sz="6000" dirty="0">
                <a:latin typeface="KG What the Teacher Wants" panose="02000000000000000000" pitchFamily="2" charset="0"/>
              </a:rPr>
              <a:t>“Pedigree Stage Stop Race”</a:t>
            </a:r>
          </a:p>
        </p:txBody>
      </p:sp>
      <p:sp>
        <p:nvSpPr>
          <p:cNvPr id="10" name="Slide Number Placeholder 5"/>
          <p:cNvSpPr>
            <a:spLocks noGrp="1"/>
          </p:cNvSpPr>
          <p:nvPr>
            <p:ph type="sldNum" sz="quarter" idx="12"/>
          </p:nvPr>
        </p:nvSpPr>
        <p:spPr>
          <a:xfrm>
            <a:off x="5916319" y="9661918"/>
            <a:ext cx="1748790" cy="535517"/>
          </a:xfrm>
        </p:spPr>
        <p:txBody>
          <a:bodyPr/>
          <a:lstStyle/>
          <a:p>
            <a:r>
              <a:rPr lang="en-US" dirty="0"/>
              <a:t>68</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891" y="7593285"/>
            <a:ext cx="2670091" cy="109728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438" y="7461014"/>
            <a:ext cx="1739589" cy="11887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4516" y="1361524"/>
            <a:ext cx="2603363" cy="2011680"/>
          </a:xfrm>
          <a:prstGeom prst="rect">
            <a:avLst/>
          </a:prstGeom>
        </p:spPr>
      </p:pic>
    </p:spTree>
    <p:extLst>
      <p:ext uri="{BB962C8B-B14F-4D97-AF65-F5344CB8AC3E}">
        <p14:creationId xmlns:p14="http://schemas.microsoft.com/office/powerpoint/2010/main" val="2215084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3" name="TextBox 2"/>
          <p:cNvSpPr txBox="1"/>
          <p:nvPr/>
        </p:nvSpPr>
        <p:spPr>
          <a:xfrm>
            <a:off x="381000" y="685800"/>
            <a:ext cx="7162800" cy="6001643"/>
          </a:xfrm>
          <a:prstGeom prst="rect">
            <a:avLst/>
          </a:prstGeom>
          <a:noFill/>
        </p:spPr>
        <p:txBody>
          <a:bodyPr wrap="square" rtlCol="0">
            <a:spAutoFit/>
          </a:bodyPr>
          <a:lstStyle/>
          <a:p>
            <a:r>
              <a:rPr lang="en-US" sz="1600" u="sng" dirty="0">
                <a:latin typeface="Arial" pitchFamily="34" charset="0"/>
                <a:cs typeface="Arial" pitchFamily="34" charset="0"/>
              </a:rPr>
              <a:t>Writing Prompts</a:t>
            </a:r>
          </a:p>
          <a:p>
            <a:r>
              <a:rPr lang="en-US" sz="1600" dirty="0">
                <a:latin typeface="Arial" pitchFamily="34" charset="0"/>
                <a:cs typeface="Arial" pitchFamily="34" charset="0"/>
              </a:rPr>
              <a:t>There are 4 writing prompts to chose from depending on the</a:t>
            </a:r>
          </a:p>
          <a:p>
            <a:r>
              <a:rPr lang="en-US" sz="1600" dirty="0">
                <a:latin typeface="Arial" pitchFamily="34" charset="0"/>
                <a:cs typeface="Arial" pitchFamily="34" charset="0"/>
              </a:rPr>
              <a:t>writing abilities of your students. There is an Informative Text Information Chart and Writing Graphic Organizers and an Opinion Piece Writing Information Chart and Writing Graphic Organizers. You can choose the ones that meet the needs of your students.</a:t>
            </a:r>
          </a:p>
          <a:p>
            <a:endParaRPr lang="en-US" sz="1600" dirty="0">
              <a:latin typeface="Arial" pitchFamily="34" charset="0"/>
              <a:cs typeface="Arial" pitchFamily="34" charset="0"/>
            </a:endParaRPr>
          </a:p>
          <a:p>
            <a:r>
              <a:rPr lang="en-US" sz="1600" u="sng" dirty="0">
                <a:latin typeface="Arial" pitchFamily="34" charset="0"/>
                <a:cs typeface="Arial" pitchFamily="34" charset="0"/>
              </a:rPr>
              <a:t>Materials for both 2</a:t>
            </a:r>
            <a:r>
              <a:rPr lang="en-US" sz="1600" u="sng" baseline="30000" dirty="0">
                <a:latin typeface="Arial" pitchFamily="34" charset="0"/>
                <a:cs typeface="Arial" pitchFamily="34" charset="0"/>
              </a:rPr>
              <a:t>nd</a:t>
            </a:r>
            <a:r>
              <a:rPr lang="en-US" sz="1600" u="sng" dirty="0">
                <a:latin typeface="Arial" pitchFamily="34" charset="0"/>
                <a:cs typeface="Arial" pitchFamily="34" charset="0"/>
              </a:rPr>
              <a:t> and 3</a:t>
            </a:r>
            <a:r>
              <a:rPr lang="en-US" sz="1600" u="sng" baseline="30000" dirty="0">
                <a:latin typeface="Arial" pitchFamily="34" charset="0"/>
                <a:cs typeface="Arial" pitchFamily="34" charset="0"/>
              </a:rPr>
              <a:t>rd</a:t>
            </a:r>
            <a:r>
              <a:rPr lang="en-US" sz="1600" u="sng" dirty="0">
                <a:latin typeface="Arial" pitchFamily="34" charset="0"/>
                <a:cs typeface="Arial" pitchFamily="34" charset="0"/>
              </a:rPr>
              <a:t> Grade:</a:t>
            </a:r>
          </a:p>
          <a:p>
            <a:pPr>
              <a:buFont typeface="Arial" pitchFamily="34" charset="0"/>
              <a:buChar char="•"/>
            </a:pPr>
            <a:r>
              <a:rPr lang="en-US" sz="1600" dirty="0">
                <a:latin typeface="Arial" pitchFamily="34" charset="0"/>
                <a:cs typeface="Arial" pitchFamily="34" charset="0"/>
              </a:rPr>
              <a:t>Make a copy of the Informative Text Information Chart</a:t>
            </a:r>
          </a:p>
          <a:p>
            <a:pPr>
              <a:buFont typeface="Arial" pitchFamily="34" charset="0"/>
              <a:buChar char="•"/>
            </a:pPr>
            <a:r>
              <a:rPr lang="en-US" sz="1600" dirty="0">
                <a:latin typeface="Arial" pitchFamily="34" charset="0"/>
                <a:cs typeface="Arial" pitchFamily="34" charset="0"/>
              </a:rPr>
              <a:t>Make a copy of the Opinion Piece Information Chart</a:t>
            </a:r>
          </a:p>
          <a:p>
            <a:endParaRPr lang="en-US" sz="1600" u="sng" dirty="0">
              <a:latin typeface="Arial" pitchFamily="34" charset="0"/>
              <a:cs typeface="Arial" pitchFamily="34" charset="0"/>
            </a:endParaRPr>
          </a:p>
          <a:p>
            <a:r>
              <a:rPr lang="en-US" sz="1600" u="sng" dirty="0">
                <a:latin typeface="Arial" pitchFamily="34" charset="0"/>
                <a:cs typeface="Arial" pitchFamily="34" charset="0"/>
              </a:rPr>
              <a:t>Materials:</a:t>
            </a:r>
          </a:p>
          <a:p>
            <a:r>
              <a:rPr lang="en-US" sz="1600" u="sng" dirty="0">
                <a:latin typeface="Arial" pitchFamily="34" charset="0"/>
                <a:cs typeface="Arial" pitchFamily="34" charset="0"/>
              </a:rPr>
              <a:t>2</a:t>
            </a:r>
            <a:r>
              <a:rPr lang="en-US" sz="1600" u="sng" baseline="30000" dirty="0">
                <a:latin typeface="Arial" pitchFamily="34" charset="0"/>
                <a:cs typeface="Arial" pitchFamily="34" charset="0"/>
              </a:rPr>
              <a:t>nd</a:t>
            </a:r>
            <a:r>
              <a:rPr lang="en-US" sz="1600" u="sng" dirty="0">
                <a:latin typeface="Arial" pitchFamily="34" charset="0"/>
                <a:cs typeface="Arial" pitchFamily="34" charset="0"/>
              </a:rPr>
              <a:t> Grade Graphic Organizers:</a:t>
            </a:r>
          </a:p>
          <a:p>
            <a:pPr>
              <a:buFont typeface="Arial" pitchFamily="34" charset="0"/>
              <a:buChar char="•"/>
            </a:pPr>
            <a:r>
              <a:rPr lang="en-US" sz="1600" dirty="0">
                <a:latin typeface="Arial" pitchFamily="34" charset="0"/>
                <a:cs typeface="Arial" pitchFamily="34" charset="0"/>
              </a:rPr>
              <a:t>Make copies of the Information Text Writing Graphic Organizer </a:t>
            </a:r>
          </a:p>
          <a:p>
            <a:pPr>
              <a:buFont typeface="Arial" pitchFamily="34" charset="0"/>
              <a:buChar char="•"/>
            </a:pPr>
            <a:r>
              <a:rPr lang="en-US" sz="1600" dirty="0">
                <a:latin typeface="Arial" pitchFamily="34" charset="0"/>
                <a:cs typeface="Arial" pitchFamily="34" charset="0"/>
              </a:rPr>
              <a:t>Make copies of the Opinion Piece Writing Graphic Organizer</a:t>
            </a:r>
          </a:p>
          <a:p>
            <a:endParaRPr lang="en-US" sz="1600" dirty="0">
              <a:latin typeface="Arial" pitchFamily="34" charset="0"/>
              <a:cs typeface="Arial" pitchFamily="34" charset="0"/>
            </a:endParaRPr>
          </a:p>
          <a:p>
            <a:r>
              <a:rPr lang="en-US" sz="1600" u="sng" dirty="0">
                <a:latin typeface="Arial" pitchFamily="34" charset="0"/>
                <a:cs typeface="Arial" pitchFamily="34" charset="0"/>
              </a:rPr>
              <a:t>3</a:t>
            </a:r>
            <a:r>
              <a:rPr lang="en-US" sz="1600" u="sng" baseline="30000" dirty="0">
                <a:latin typeface="Arial" pitchFamily="34" charset="0"/>
                <a:cs typeface="Arial" pitchFamily="34" charset="0"/>
              </a:rPr>
              <a:t>rd</a:t>
            </a:r>
            <a:r>
              <a:rPr lang="en-US" sz="1600" u="sng" dirty="0">
                <a:latin typeface="Arial" pitchFamily="34" charset="0"/>
                <a:cs typeface="Arial" pitchFamily="34" charset="0"/>
              </a:rPr>
              <a:t> Grade Graphic Organizers</a:t>
            </a:r>
          </a:p>
          <a:p>
            <a:pPr>
              <a:buFont typeface="Arial" pitchFamily="34" charset="0"/>
              <a:buChar char="•"/>
            </a:pPr>
            <a:r>
              <a:rPr lang="en-US" sz="1600" dirty="0">
                <a:latin typeface="Arial" pitchFamily="34" charset="0"/>
                <a:cs typeface="Arial" pitchFamily="34" charset="0"/>
              </a:rPr>
              <a:t>Make copies of the Information Writing Graphic Organizer</a:t>
            </a:r>
          </a:p>
          <a:p>
            <a:pPr>
              <a:buFont typeface="Arial" pitchFamily="34" charset="0"/>
              <a:buChar char="•"/>
            </a:pPr>
            <a:r>
              <a:rPr lang="en-US" sz="1600" dirty="0">
                <a:latin typeface="Arial" pitchFamily="34" charset="0"/>
                <a:cs typeface="Arial" pitchFamily="34" charset="0"/>
              </a:rPr>
              <a:t>Make copies of the Opinion Piece Writing Graphic Organizer</a:t>
            </a:r>
          </a:p>
          <a:p>
            <a:pPr>
              <a:buFont typeface="Arial" pitchFamily="34" charset="0"/>
              <a:buChar char="•"/>
            </a:pPr>
            <a:endParaRPr lang="en-US" sz="1600" dirty="0">
              <a:latin typeface="Arial" pitchFamily="34" charset="0"/>
              <a:cs typeface="Arial" pitchFamily="34" charset="0"/>
            </a:endParaRPr>
          </a:p>
          <a:p>
            <a:r>
              <a:rPr lang="en-US" sz="1600" u="sng" dirty="0">
                <a:latin typeface="Arial" pitchFamily="34" charset="0"/>
                <a:cs typeface="Arial" pitchFamily="34" charset="0"/>
              </a:rPr>
              <a:t>Writing Prompts:</a:t>
            </a:r>
          </a:p>
          <a:p>
            <a:pPr>
              <a:buFont typeface="Arial" pitchFamily="34" charset="0"/>
              <a:buChar char="•"/>
            </a:pPr>
            <a:r>
              <a:rPr lang="en-US" sz="1600" dirty="0">
                <a:latin typeface="Arial" pitchFamily="34" charset="0"/>
                <a:cs typeface="Arial" pitchFamily="34" charset="0"/>
              </a:rPr>
              <a:t>Make copies of the writing prompts and laminate </a:t>
            </a:r>
          </a:p>
          <a:p>
            <a:pPr>
              <a:buFont typeface="Arial" pitchFamily="34" charset="0"/>
              <a:buChar char="•"/>
            </a:pPr>
            <a:r>
              <a:rPr lang="en-US" sz="1600" dirty="0">
                <a:latin typeface="Arial" pitchFamily="34" charset="0"/>
                <a:cs typeface="Arial" pitchFamily="34" charset="0"/>
              </a:rPr>
              <a:t>Make copies of student writing papers (optional)</a:t>
            </a:r>
          </a:p>
          <a:p>
            <a:pPr>
              <a:buFont typeface="Arial" pitchFamily="34" charset="0"/>
              <a:buChar char="•"/>
            </a:pPr>
            <a:endParaRPr lang="en-US" sz="1600" u="sng"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F1EDA1F7-F18F-4CC3-B3C3-2EC847FCEED8}" type="slidenum">
              <a:rPr lang="en-US" smtClean="0"/>
              <a:pPr/>
              <a:t>61</a:t>
            </a:fld>
            <a:endParaRPr lang="en-US" dirty="0"/>
          </a:p>
        </p:txBody>
      </p:sp>
    </p:spTree>
    <p:extLst>
      <p:ext uri="{BB962C8B-B14F-4D97-AF65-F5344CB8AC3E}">
        <p14:creationId xmlns:p14="http://schemas.microsoft.com/office/powerpoint/2010/main" val="3141308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lene\Documents\Frames and Digital Papers\Rectangular Frames Ashley\PNG\Blue.png"/>
          <p:cNvPicPr>
            <a:picLocks noChangeAspect="1" noChangeArrowheads="1"/>
          </p:cNvPicPr>
          <p:nvPr/>
        </p:nvPicPr>
        <p:blipFill>
          <a:blip r:embed="rId2" cstate="print"/>
          <a:srcRect/>
          <a:stretch>
            <a:fillRect/>
          </a:stretch>
        </p:blipFill>
        <p:spPr bwMode="auto">
          <a:xfrm>
            <a:off x="177057" y="45721"/>
            <a:ext cx="7418295" cy="9966960"/>
          </a:xfrm>
          <a:prstGeom prst="rect">
            <a:avLst/>
          </a:prstGeom>
          <a:noFill/>
        </p:spPr>
      </p:pic>
      <p:sp>
        <p:nvSpPr>
          <p:cNvPr id="3" name="TextBox 2"/>
          <p:cNvSpPr txBox="1"/>
          <p:nvPr/>
        </p:nvSpPr>
        <p:spPr>
          <a:xfrm>
            <a:off x="990600" y="1600205"/>
            <a:ext cx="5867400" cy="7109427"/>
          </a:xfrm>
          <a:prstGeom prst="rect">
            <a:avLst/>
          </a:prstGeom>
          <a:noFill/>
        </p:spPr>
        <p:txBody>
          <a:bodyPr wrap="square" lIns="91233" tIns="45615" rIns="91233" bIns="45615" rtlCol="0">
            <a:spAutoFit/>
          </a:bodyPr>
          <a:lstStyle/>
          <a:p>
            <a:pPr algn="ctr"/>
            <a:r>
              <a:rPr lang="en-US" sz="3600" u="sng" dirty="0">
                <a:latin typeface="KG What the Teacher Wants" pitchFamily="2" charset="0"/>
              </a:rPr>
              <a:t>Informative/Explanatory</a:t>
            </a:r>
          </a:p>
          <a:p>
            <a:pPr algn="ctr"/>
            <a:r>
              <a:rPr lang="en-US" sz="3600" u="sng" dirty="0">
                <a:latin typeface="KG What the Teacher Wants" pitchFamily="2" charset="0"/>
              </a:rPr>
              <a:t>Text Writing</a:t>
            </a:r>
          </a:p>
          <a:p>
            <a:pPr>
              <a:buFont typeface="Arial" pitchFamily="34" charset="0"/>
              <a:buChar char="•"/>
            </a:pPr>
            <a:r>
              <a:rPr lang="en-US" sz="3200" dirty="0">
                <a:latin typeface="KG What the Teacher Wants" pitchFamily="2" charset="0"/>
              </a:rPr>
              <a:t>  Begin with a topic sentence.</a:t>
            </a:r>
          </a:p>
          <a:p>
            <a:r>
              <a:rPr lang="en-US" sz="3200" dirty="0">
                <a:latin typeface="KG What the Teacher Wants" pitchFamily="2" charset="0"/>
              </a:rPr>
              <a:t>       The </a:t>
            </a:r>
            <a:r>
              <a:rPr lang="en-US" sz="3200" i="1" u="sng" dirty="0">
                <a:latin typeface="KG What the Teacher Wants" pitchFamily="2" charset="0"/>
              </a:rPr>
              <a:t>topic sentence  </a:t>
            </a:r>
            <a:r>
              <a:rPr lang="en-US" sz="3200" dirty="0">
                <a:latin typeface="KG What the Teacher Wants" pitchFamily="2" charset="0"/>
              </a:rPr>
              <a:t>is the </a:t>
            </a:r>
          </a:p>
          <a:p>
            <a:r>
              <a:rPr lang="en-US" sz="3200" dirty="0">
                <a:latin typeface="KG What the Teacher Wants" pitchFamily="2" charset="0"/>
              </a:rPr>
              <a:t>      </a:t>
            </a:r>
            <a:r>
              <a:rPr lang="en-US" sz="3200" i="1" u="sng" dirty="0">
                <a:latin typeface="KG What the Teacher Wants" pitchFamily="2" charset="0"/>
              </a:rPr>
              <a:t>main idea</a:t>
            </a:r>
            <a:r>
              <a:rPr lang="en-US" sz="3200" dirty="0">
                <a:latin typeface="KG What the Teacher Wants" pitchFamily="2" charset="0"/>
              </a:rPr>
              <a:t>  of the paragraph.</a:t>
            </a:r>
          </a:p>
          <a:p>
            <a:endParaRPr lang="en-US" sz="3200" dirty="0">
              <a:latin typeface="KG What the Teacher Wants" pitchFamily="2" charset="0"/>
            </a:endParaRPr>
          </a:p>
          <a:p>
            <a:pPr>
              <a:buFont typeface="Arial" pitchFamily="34" charset="0"/>
              <a:buChar char="•"/>
            </a:pPr>
            <a:r>
              <a:rPr lang="en-US" sz="3200" dirty="0">
                <a:latin typeface="KG What the Teacher Wants" pitchFamily="2" charset="0"/>
              </a:rPr>
              <a:t>  Add </a:t>
            </a:r>
            <a:r>
              <a:rPr lang="en-US" sz="3200" i="1" u="sng" dirty="0">
                <a:latin typeface="KG What the Teacher Wants" pitchFamily="2" charset="0"/>
              </a:rPr>
              <a:t>Facts</a:t>
            </a:r>
            <a:r>
              <a:rPr lang="en-US" sz="3200" dirty="0">
                <a:latin typeface="KG What the Teacher Wants" pitchFamily="2" charset="0"/>
              </a:rPr>
              <a:t> and </a:t>
            </a:r>
            <a:r>
              <a:rPr lang="en-US" sz="3200" i="1" u="sng" dirty="0">
                <a:latin typeface="KG What the Teacher Wants" pitchFamily="2" charset="0"/>
              </a:rPr>
              <a:t>Details</a:t>
            </a:r>
            <a:r>
              <a:rPr lang="en-US" sz="3200" i="1" dirty="0">
                <a:latin typeface="KG What the Teacher Wants" pitchFamily="2" charset="0"/>
              </a:rPr>
              <a:t> </a:t>
            </a:r>
            <a:r>
              <a:rPr lang="en-US" sz="3200" dirty="0">
                <a:latin typeface="KG What the Teacher Wants" pitchFamily="2" charset="0"/>
              </a:rPr>
              <a:t>to</a:t>
            </a:r>
            <a:r>
              <a:rPr lang="en-US" sz="3200" i="1" dirty="0">
                <a:latin typeface="KG What the Teacher Wants" pitchFamily="2" charset="0"/>
              </a:rPr>
              <a:t> </a:t>
            </a:r>
            <a:r>
              <a:rPr lang="en-US" sz="3200" dirty="0">
                <a:latin typeface="KG What the Teacher Wants" pitchFamily="2" charset="0"/>
              </a:rPr>
              <a:t>tell </a:t>
            </a:r>
          </a:p>
          <a:p>
            <a:r>
              <a:rPr lang="en-US" sz="3200" dirty="0">
                <a:latin typeface="KG What the Teacher Wants" pitchFamily="2" charset="0"/>
              </a:rPr>
              <a:t>    more about the </a:t>
            </a:r>
            <a:r>
              <a:rPr lang="en-US" sz="3200" i="1" u="sng" dirty="0">
                <a:latin typeface="KG What the Teacher Wants" pitchFamily="2" charset="0"/>
              </a:rPr>
              <a:t> main idea.</a:t>
            </a:r>
          </a:p>
          <a:p>
            <a:endParaRPr lang="en-US" sz="3200" i="1" u="sng" dirty="0">
              <a:latin typeface="KG What the Teacher Wants" pitchFamily="2" charset="0"/>
            </a:endParaRPr>
          </a:p>
          <a:p>
            <a:pPr>
              <a:buFont typeface="Arial" pitchFamily="34" charset="0"/>
              <a:buChar char="•"/>
            </a:pPr>
            <a:r>
              <a:rPr lang="en-US" sz="3200" dirty="0">
                <a:latin typeface="KG What the Teacher Wants" pitchFamily="2" charset="0"/>
              </a:rPr>
              <a:t>  End your paragraph with a</a:t>
            </a:r>
          </a:p>
          <a:p>
            <a:r>
              <a:rPr lang="en-US" sz="3200" dirty="0">
                <a:latin typeface="KG What the Teacher Wants" pitchFamily="2" charset="0"/>
              </a:rPr>
              <a:t>   </a:t>
            </a:r>
            <a:r>
              <a:rPr lang="en-US" sz="3200" i="1" u="sng" dirty="0">
                <a:latin typeface="KG What the Teacher Wants" pitchFamily="2" charset="0"/>
              </a:rPr>
              <a:t>concluding sentence</a:t>
            </a:r>
            <a:r>
              <a:rPr lang="en-US" sz="3200" dirty="0">
                <a:latin typeface="KG What the Teacher Wants" pitchFamily="2" charset="0"/>
              </a:rPr>
              <a:t>  which </a:t>
            </a:r>
          </a:p>
          <a:p>
            <a:r>
              <a:rPr lang="en-US" sz="3200" dirty="0">
                <a:latin typeface="KG What the Teacher Wants" pitchFamily="2" charset="0"/>
              </a:rPr>
              <a:t>   restates the </a:t>
            </a:r>
            <a:r>
              <a:rPr lang="en-US" sz="3200" i="1" u="sng" dirty="0">
                <a:latin typeface="KG What the Teacher Wants" pitchFamily="2" charset="0"/>
              </a:rPr>
              <a:t>main idea.</a:t>
            </a:r>
          </a:p>
          <a:p>
            <a:r>
              <a:rPr lang="en-US" sz="3200" dirty="0">
                <a:latin typeface="KG What the Teacher Wants" pitchFamily="2" charset="0"/>
              </a:rPr>
              <a:t> </a:t>
            </a:r>
          </a:p>
          <a:p>
            <a:pPr algn="ctr"/>
            <a:endParaRPr lang="en-US" sz="3600" u="sng" dirty="0">
              <a:latin typeface="KG What the Teacher Wants" pitchFamily="2" charset="0"/>
            </a:endParaRPr>
          </a:p>
        </p:txBody>
      </p:sp>
      <p:sp>
        <p:nvSpPr>
          <p:cNvPr id="4" name="Slide Number Placeholder 3"/>
          <p:cNvSpPr>
            <a:spLocks noGrp="1"/>
          </p:cNvSpPr>
          <p:nvPr>
            <p:ph type="sldNum" sz="quarter" idx="12"/>
          </p:nvPr>
        </p:nvSpPr>
        <p:spPr>
          <a:xfrm>
            <a:off x="5748662" y="9542762"/>
            <a:ext cx="1813560" cy="535516"/>
          </a:xfrm>
        </p:spPr>
        <p:txBody>
          <a:bodyPr/>
          <a:lstStyle/>
          <a:p>
            <a:fld id="{21FA2BD4-EE3D-408B-BD2A-E0E440C51BE6}" type="slidenum">
              <a:rPr lang="en-US" smtClean="0"/>
              <a:pPr/>
              <a:t>62</a:t>
            </a:fld>
            <a:endParaRPr lang="en-US" dirty="0"/>
          </a:p>
        </p:txBody>
      </p:sp>
    </p:spTree>
    <p:extLst>
      <p:ext uri="{BB962C8B-B14F-4D97-AF65-F5344CB8AC3E}">
        <p14:creationId xmlns:p14="http://schemas.microsoft.com/office/powerpoint/2010/main" val="21083878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4" name="TextBox 3"/>
          <p:cNvSpPr txBox="1"/>
          <p:nvPr/>
        </p:nvSpPr>
        <p:spPr>
          <a:xfrm>
            <a:off x="457212" y="381011"/>
            <a:ext cx="6580274" cy="523030"/>
          </a:xfrm>
          <a:prstGeom prst="rect">
            <a:avLst/>
          </a:prstGeom>
          <a:noFill/>
        </p:spPr>
        <p:txBody>
          <a:bodyPr wrap="none" lIns="91255" tIns="45626" rIns="91255" bIns="45626" rtlCol="0">
            <a:spAutoFit/>
          </a:bodyPr>
          <a:lstStyle/>
          <a:p>
            <a:r>
              <a:rPr lang="en-US" sz="2800" b="1" dirty="0">
                <a:latin typeface="Print Clearly" pitchFamily="2" charset="0"/>
              </a:rPr>
              <a:t>Name</a:t>
            </a:r>
            <a:r>
              <a:rPr lang="en-US" sz="2800" b="1" dirty="0">
                <a:latin typeface="AbcTeacher" pitchFamily="2" charset="0"/>
              </a:rPr>
              <a:t>__________________________________</a:t>
            </a:r>
            <a:endParaRPr lang="en-US" sz="2800" b="1" dirty="0">
              <a:latin typeface="Print Clearly" pitchFamily="2" charset="0"/>
            </a:endParaRPr>
          </a:p>
        </p:txBody>
      </p:sp>
      <p:graphicFrame>
        <p:nvGraphicFramePr>
          <p:cNvPr id="5" name="Table 4"/>
          <p:cNvGraphicFramePr>
            <a:graphicFrameLocks noGrp="1"/>
          </p:cNvGraphicFramePr>
          <p:nvPr/>
        </p:nvGraphicFramePr>
        <p:xfrm>
          <a:off x="342901" y="1524018"/>
          <a:ext cx="7086599" cy="7620005"/>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1524001">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4400" dirty="0">
                        <a:latin typeface="Penmanship Print"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524001">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24001">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524001">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524001">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511317" y="1905010"/>
            <a:ext cx="1322937" cy="861585"/>
          </a:xfrm>
          <a:prstGeom prst="rect">
            <a:avLst/>
          </a:prstGeom>
          <a:noFill/>
        </p:spPr>
        <p:txBody>
          <a:bodyPr wrap="none" lIns="91255" tIns="45626" rIns="91255" bIns="45626" rtlCol="0">
            <a:spAutoFit/>
          </a:bodyPr>
          <a:lstStyle/>
          <a:p>
            <a:pPr algn="ctr"/>
            <a:r>
              <a:rPr lang="en-US" sz="2500" dirty="0">
                <a:latin typeface="KG What the Teacher Wants" pitchFamily="2" charset="0"/>
              </a:rPr>
              <a:t>Topic </a:t>
            </a:r>
          </a:p>
          <a:p>
            <a:pPr algn="ctr"/>
            <a:r>
              <a:rPr lang="en-US" sz="2500" dirty="0">
                <a:latin typeface="KG What the Teacher Wants" pitchFamily="2" charset="0"/>
              </a:rPr>
              <a:t>Sentence</a:t>
            </a:r>
          </a:p>
        </p:txBody>
      </p:sp>
      <p:sp>
        <p:nvSpPr>
          <p:cNvPr id="7" name="TextBox 6"/>
          <p:cNvSpPr txBox="1"/>
          <p:nvPr/>
        </p:nvSpPr>
        <p:spPr>
          <a:xfrm>
            <a:off x="429727" y="3429009"/>
            <a:ext cx="1546653" cy="861585"/>
          </a:xfrm>
          <a:prstGeom prst="rect">
            <a:avLst/>
          </a:prstGeom>
          <a:noFill/>
        </p:spPr>
        <p:txBody>
          <a:bodyPr wrap="none" lIns="91255" tIns="45626" rIns="91255" bIns="45626" rtlCol="0">
            <a:spAutoFit/>
          </a:bodyPr>
          <a:lstStyle/>
          <a:p>
            <a:pPr algn="ctr"/>
            <a:r>
              <a:rPr lang="en-US" sz="2500" dirty="0">
                <a:latin typeface="KG What the Teacher Wants" pitchFamily="2" charset="0"/>
              </a:rPr>
              <a:t>Important </a:t>
            </a:r>
          </a:p>
          <a:p>
            <a:pPr algn="ctr"/>
            <a:r>
              <a:rPr lang="en-US" sz="2500" dirty="0">
                <a:latin typeface="KG What the Teacher Wants" pitchFamily="2" charset="0"/>
              </a:rPr>
              <a:t>Fact</a:t>
            </a:r>
          </a:p>
        </p:txBody>
      </p:sp>
      <p:sp>
        <p:nvSpPr>
          <p:cNvPr id="8" name="TextBox 7"/>
          <p:cNvSpPr txBox="1"/>
          <p:nvPr/>
        </p:nvSpPr>
        <p:spPr>
          <a:xfrm>
            <a:off x="1091864" y="5181613"/>
            <a:ext cx="184357" cy="476864"/>
          </a:xfrm>
          <a:prstGeom prst="rect">
            <a:avLst/>
          </a:prstGeom>
          <a:noFill/>
        </p:spPr>
        <p:txBody>
          <a:bodyPr wrap="none" lIns="91255" tIns="45626" rIns="91255" bIns="45626" rtlCol="0">
            <a:spAutoFit/>
          </a:bodyPr>
          <a:lstStyle/>
          <a:p>
            <a:pPr algn="ctr"/>
            <a:endParaRPr lang="en-US" sz="2500" dirty="0">
              <a:latin typeface="KG What the Teacher Wants" pitchFamily="2" charset="0"/>
            </a:endParaRPr>
          </a:p>
        </p:txBody>
      </p:sp>
      <p:sp>
        <p:nvSpPr>
          <p:cNvPr id="9" name="TextBox 8"/>
          <p:cNvSpPr txBox="1"/>
          <p:nvPr/>
        </p:nvSpPr>
        <p:spPr>
          <a:xfrm>
            <a:off x="429727" y="4876807"/>
            <a:ext cx="1546653" cy="861585"/>
          </a:xfrm>
          <a:prstGeom prst="rect">
            <a:avLst/>
          </a:prstGeom>
          <a:noFill/>
        </p:spPr>
        <p:txBody>
          <a:bodyPr wrap="none" lIns="91255" tIns="45626" rIns="91255" bIns="45626" rtlCol="0">
            <a:spAutoFit/>
          </a:bodyPr>
          <a:lstStyle/>
          <a:p>
            <a:pPr algn="ctr"/>
            <a:r>
              <a:rPr lang="en-US" sz="2500" dirty="0">
                <a:latin typeface="KG What the Teacher Wants" pitchFamily="2" charset="0"/>
              </a:rPr>
              <a:t>Important </a:t>
            </a:r>
          </a:p>
          <a:p>
            <a:pPr algn="ctr"/>
            <a:r>
              <a:rPr lang="en-US" sz="2500" dirty="0">
                <a:latin typeface="KG What the Teacher Wants" pitchFamily="2" charset="0"/>
              </a:rPr>
              <a:t>Detail</a:t>
            </a:r>
          </a:p>
        </p:txBody>
      </p:sp>
      <p:sp>
        <p:nvSpPr>
          <p:cNvPr id="10" name="TextBox 9"/>
          <p:cNvSpPr txBox="1"/>
          <p:nvPr/>
        </p:nvSpPr>
        <p:spPr>
          <a:xfrm>
            <a:off x="318850" y="6299580"/>
            <a:ext cx="1676399" cy="1246305"/>
          </a:xfrm>
          <a:prstGeom prst="rect">
            <a:avLst/>
          </a:prstGeom>
          <a:noFill/>
        </p:spPr>
        <p:txBody>
          <a:bodyPr wrap="square" lIns="91255" tIns="45626" rIns="91255" bIns="45626" rtlCol="0">
            <a:spAutoFit/>
          </a:bodyPr>
          <a:lstStyle/>
          <a:p>
            <a:pPr algn="ctr"/>
            <a:r>
              <a:rPr lang="en-US" sz="2500" dirty="0">
                <a:latin typeface="KG What the Teacher Wants" pitchFamily="2" charset="0"/>
              </a:rPr>
              <a:t>Important </a:t>
            </a:r>
          </a:p>
          <a:p>
            <a:pPr algn="ctr"/>
            <a:r>
              <a:rPr lang="en-US" sz="2500" dirty="0">
                <a:latin typeface="KG What the Teacher Wants" pitchFamily="2" charset="0"/>
              </a:rPr>
              <a:t>Fact or Detail</a:t>
            </a:r>
          </a:p>
        </p:txBody>
      </p:sp>
      <p:sp>
        <p:nvSpPr>
          <p:cNvPr id="11" name="TextBox 10"/>
          <p:cNvSpPr txBox="1"/>
          <p:nvPr/>
        </p:nvSpPr>
        <p:spPr>
          <a:xfrm>
            <a:off x="318851" y="7899781"/>
            <a:ext cx="1738552" cy="846196"/>
          </a:xfrm>
          <a:prstGeom prst="rect">
            <a:avLst/>
          </a:prstGeom>
          <a:noFill/>
        </p:spPr>
        <p:txBody>
          <a:bodyPr wrap="square" lIns="91255" tIns="45626" rIns="91255" bIns="45626" rtlCol="0">
            <a:spAutoFit/>
          </a:bodyPr>
          <a:lstStyle/>
          <a:p>
            <a:pPr algn="ctr"/>
            <a:r>
              <a:rPr lang="en-US" sz="2400" dirty="0">
                <a:latin typeface="KG What the Teacher Wants" pitchFamily="2" charset="0"/>
              </a:rPr>
              <a:t>Concluding</a:t>
            </a:r>
          </a:p>
          <a:p>
            <a:pPr algn="ctr"/>
            <a:r>
              <a:rPr lang="en-US" sz="2500" dirty="0">
                <a:latin typeface="KG What the Teacher Wants" pitchFamily="2" charset="0"/>
              </a:rPr>
              <a:t> Sentence</a:t>
            </a:r>
          </a:p>
        </p:txBody>
      </p:sp>
      <p:sp>
        <p:nvSpPr>
          <p:cNvPr id="12" name="TextBox 11"/>
          <p:cNvSpPr txBox="1"/>
          <p:nvPr/>
        </p:nvSpPr>
        <p:spPr>
          <a:xfrm>
            <a:off x="1981211" y="1600212"/>
            <a:ext cx="5227340" cy="1415582"/>
          </a:xfrm>
          <a:prstGeom prst="rect">
            <a:avLst/>
          </a:prstGeom>
          <a:noFill/>
        </p:spPr>
        <p:txBody>
          <a:bodyPr wrap="none" lIns="91255" tIns="45626" rIns="91255" bIns="45626" rtlCol="0">
            <a:spAutoFit/>
          </a:bodyPr>
          <a:lstStyle/>
          <a:p>
            <a:r>
              <a:rPr lang="en-US" sz="4300" dirty="0">
                <a:latin typeface="Penmanship Print" pitchFamily="2" charset="0"/>
              </a:rPr>
              <a:t>______________________</a:t>
            </a:r>
          </a:p>
          <a:p>
            <a:r>
              <a:rPr lang="en-US" sz="4300" dirty="0">
                <a:latin typeface="Penmanship Print" pitchFamily="2" charset="0"/>
              </a:rPr>
              <a:t>______________________</a:t>
            </a:r>
          </a:p>
        </p:txBody>
      </p:sp>
      <p:sp>
        <p:nvSpPr>
          <p:cNvPr id="13" name="TextBox 12"/>
          <p:cNvSpPr txBox="1"/>
          <p:nvPr/>
        </p:nvSpPr>
        <p:spPr>
          <a:xfrm>
            <a:off x="1981211" y="3048011"/>
            <a:ext cx="5227340" cy="1415582"/>
          </a:xfrm>
          <a:prstGeom prst="rect">
            <a:avLst/>
          </a:prstGeom>
          <a:noFill/>
        </p:spPr>
        <p:txBody>
          <a:bodyPr wrap="none" lIns="91255" tIns="45626" rIns="91255" bIns="45626" rtlCol="0">
            <a:spAutoFit/>
          </a:bodyPr>
          <a:lstStyle/>
          <a:p>
            <a:r>
              <a:rPr lang="en-US" sz="4300" dirty="0">
                <a:latin typeface="Penmanship Print" pitchFamily="2" charset="0"/>
              </a:rPr>
              <a:t>______________________</a:t>
            </a:r>
          </a:p>
          <a:p>
            <a:r>
              <a:rPr lang="en-US" sz="4300" dirty="0">
                <a:latin typeface="Penmanship Print" pitchFamily="2" charset="0"/>
              </a:rPr>
              <a:t>______________________</a:t>
            </a:r>
          </a:p>
        </p:txBody>
      </p:sp>
      <p:sp>
        <p:nvSpPr>
          <p:cNvPr id="14" name="TextBox 13"/>
          <p:cNvSpPr txBox="1"/>
          <p:nvPr/>
        </p:nvSpPr>
        <p:spPr>
          <a:xfrm>
            <a:off x="1981211" y="4648212"/>
            <a:ext cx="5227340" cy="1415582"/>
          </a:xfrm>
          <a:prstGeom prst="rect">
            <a:avLst/>
          </a:prstGeom>
          <a:noFill/>
        </p:spPr>
        <p:txBody>
          <a:bodyPr wrap="none" lIns="91255" tIns="45626" rIns="91255" bIns="45626" rtlCol="0">
            <a:spAutoFit/>
          </a:bodyPr>
          <a:lstStyle/>
          <a:p>
            <a:r>
              <a:rPr lang="en-US" sz="4300" dirty="0">
                <a:latin typeface="Penmanship Print" pitchFamily="2" charset="0"/>
              </a:rPr>
              <a:t>______________________</a:t>
            </a:r>
          </a:p>
          <a:p>
            <a:r>
              <a:rPr lang="en-US" sz="4300" dirty="0">
                <a:latin typeface="Penmanship Print" pitchFamily="2" charset="0"/>
              </a:rPr>
              <a:t>______________________</a:t>
            </a:r>
          </a:p>
        </p:txBody>
      </p:sp>
      <p:sp>
        <p:nvSpPr>
          <p:cNvPr id="15" name="TextBox 14"/>
          <p:cNvSpPr txBox="1"/>
          <p:nvPr/>
        </p:nvSpPr>
        <p:spPr>
          <a:xfrm>
            <a:off x="1981211" y="6172209"/>
            <a:ext cx="5227340" cy="1415582"/>
          </a:xfrm>
          <a:prstGeom prst="rect">
            <a:avLst/>
          </a:prstGeom>
          <a:noFill/>
        </p:spPr>
        <p:txBody>
          <a:bodyPr wrap="none" lIns="91255" tIns="45626" rIns="91255" bIns="45626" rtlCol="0">
            <a:spAutoFit/>
          </a:bodyPr>
          <a:lstStyle/>
          <a:p>
            <a:r>
              <a:rPr lang="en-US" sz="4300" dirty="0">
                <a:latin typeface="Penmanship Print" pitchFamily="2" charset="0"/>
              </a:rPr>
              <a:t>______________________</a:t>
            </a:r>
          </a:p>
          <a:p>
            <a:r>
              <a:rPr lang="en-US" sz="4300" dirty="0">
                <a:latin typeface="Penmanship Print" pitchFamily="2" charset="0"/>
              </a:rPr>
              <a:t>______________________</a:t>
            </a:r>
          </a:p>
        </p:txBody>
      </p:sp>
      <p:sp>
        <p:nvSpPr>
          <p:cNvPr id="16" name="TextBox 15"/>
          <p:cNvSpPr txBox="1"/>
          <p:nvPr/>
        </p:nvSpPr>
        <p:spPr>
          <a:xfrm>
            <a:off x="1981211" y="7696214"/>
            <a:ext cx="5227340" cy="1415582"/>
          </a:xfrm>
          <a:prstGeom prst="rect">
            <a:avLst/>
          </a:prstGeom>
          <a:noFill/>
        </p:spPr>
        <p:txBody>
          <a:bodyPr wrap="none" lIns="91255" tIns="45626" rIns="91255" bIns="45626" rtlCol="0">
            <a:spAutoFit/>
          </a:bodyPr>
          <a:lstStyle/>
          <a:p>
            <a:r>
              <a:rPr lang="en-US" sz="4300" dirty="0">
                <a:latin typeface="Penmanship Print" pitchFamily="2" charset="0"/>
              </a:rPr>
              <a:t>______________________</a:t>
            </a:r>
          </a:p>
          <a:p>
            <a:r>
              <a:rPr lang="en-US" sz="4300" dirty="0">
                <a:latin typeface="Penmanship Print" pitchFamily="2" charset="0"/>
              </a:rPr>
              <a:t>______________________</a:t>
            </a:r>
          </a:p>
        </p:txBody>
      </p:sp>
      <p:sp>
        <p:nvSpPr>
          <p:cNvPr id="18" name="TextBox 17"/>
          <p:cNvSpPr txBox="1"/>
          <p:nvPr/>
        </p:nvSpPr>
        <p:spPr>
          <a:xfrm>
            <a:off x="1600214" y="990611"/>
            <a:ext cx="4676058" cy="399962"/>
          </a:xfrm>
          <a:prstGeom prst="rect">
            <a:avLst/>
          </a:prstGeom>
          <a:noFill/>
        </p:spPr>
        <p:txBody>
          <a:bodyPr wrap="none" lIns="91298" tIns="45647" rIns="91298" bIns="45647" rtlCol="0">
            <a:spAutoFit/>
          </a:bodyPr>
          <a:lstStyle/>
          <a:p>
            <a:r>
              <a:rPr lang="en-US" dirty="0">
                <a:latin typeface="KG What the Teacher Wants" pitchFamily="2" charset="0"/>
              </a:rPr>
              <a:t>Informative Text Writing Graphic Organizer</a:t>
            </a:r>
          </a:p>
        </p:txBody>
      </p:sp>
      <p:sp>
        <p:nvSpPr>
          <p:cNvPr id="17" name="Slide Number Placeholder 16"/>
          <p:cNvSpPr>
            <a:spLocks noGrp="1"/>
          </p:cNvSpPr>
          <p:nvPr>
            <p:ph type="sldNum" sz="quarter" idx="12"/>
          </p:nvPr>
        </p:nvSpPr>
        <p:spPr/>
        <p:txBody>
          <a:bodyPr/>
          <a:lstStyle/>
          <a:p>
            <a:fld id="{21FA2BD4-EE3D-408B-BD2A-E0E440C51BE6}" type="slidenum">
              <a:rPr lang="en-US" smtClean="0"/>
              <a:pPr/>
              <a:t>63</a:t>
            </a:fld>
            <a:endParaRPr lang="en-US"/>
          </a:p>
        </p:txBody>
      </p:sp>
    </p:spTree>
    <p:extLst>
      <p:ext uri="{BB962C8B-B14F-4D97-AF65-F5344CB8AC3E}">
        <p14:creationId xmlns:p14="http://schemas.microsoft.com/office/powerpoint/2010/main" val="2183349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lene\Documents\Frames and Digital Papers\Ashley Doodles Bubbly Borders and More\White Filled\Ashley4.png"/>
          <p:cNvPicPr>
            <a:picLocks noChangeAspect="1" noChangeArrowheads="1"/>
          </p:cNvPicPr>
          <p:nvPr/>
        </p:nvPicPr>
        <p:blipFill>
          <a:blip r:embed="rId3" cstate="print"/>
          <a:srcRect/>
          <a:stretch>
            <a:fillRect/>
          </a:stretch>
        </p:blipFill>
        <p:spPr bwMode="auto">
          <a:xfrm>
            <a:off x="7" y="0"/>
            <a:ext cx="7772395" cy="10058400"/>
          </a:xfrm>
          <a:prstGeom prst="rect">
            <a:avLst/>
          </a:prstGeom>
          <a:noFill/>
        </p:spPr>
      </p:pic>
      <p:sp>
        <p:nvSpPr>
          <p:cNvPr id="4" name="TextBox 3"/>
          <p:cNvSpPr txBox="1"/>
          <p:nvPr/>
        </p:nvSpPr>
        <p:spPr>
          <a:xfrm>
            <a:off x="685811" y="304808"/>
            <a:ext cx="5849305" cy="476864"/>
          </a:xfrm>
          <a:prstGeom prst="rect">
            <a:avLst/>
          </a:prstGeom>
          <a:noFill/>
        </p:spPr>
        <p:txBody>
          <a:bodyPr wrap="none" lIns="91255" tIns="45626" rIns="91255" bIns="45626" rtlCol="0">
            <a:spAutoFit/>
          </a:bodyPr>
          <a:lstStyle/>
          <a:p>
            <a:r>
              <a:rPr lang="en-US" sz="2500" b="1" dirty="0">
                <a:latin typeface="Print Clearly" pitchFamily="2" charset="0"/>
              </a:rPr>
              <a:t>Name</a:t>
            </a:r>
            <a:r>
              <a:rPr lang="en-US" sz="2500" b="1" dirty="0">
                <a:latin typeface="AbcTeacher" pitchFamily="2" charset="0"/>
              </a:rPr>
              <a:t>__________________________________</a:t>
            </a:r>
            <a:endParaRPr lang="en-US" sz="2500" b="1" dirty="0">
              <a:latin typeface="Print Clearly" pitchFamily="2" charset="0"/>
            </a:endParaRPr>
          </a:p>
        </p:txBody>
      </p:sp>
      <p:graphicFrame>
        <p:nvGraphicFramePr>
          <p:cNvPr id="5" name="Table 4"/>
          <p:cNvGraphicFramePr>
            <a:graphicFrameLocks noGrp="1"/>
          </p:cNvGraphicFramePr>
          <p:nvPr/>
        </p:nvGraphicFramePr>
        <p:xfrm>
          <a:off x="381000" y="990597"/>
          <a:ext cx="7086599" cy="845820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4000" dirty="0">
                        <a:latin typeface="Penmanship Print"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6" name="TextBox 5"/>
          <p:cNvSpPr txBox="1"/>
          <p:nvPr/>
        </p:nvSpPr>
        <p:spPr>
          <a:xfrm>
            <a:off x="381002" y="1295408"/>
            <a:ext cx="1676399" cy="861585"/>
          </a:xfrm>
          <a:prstGeom prst="rect">
            <a:avLst/>
          </a:prstGeom>
          <a:noFill/>
        </p:spPr>
        <p:txBody>
          <a:bodyPr wrap="square" lIns="91255" tIns="45626" rIns="91255" bIns="45626" rtlCol="0">
            <a:spAutoFit/>
          </a:bodyPr>
          <a:lstStyle/>
          <a:p>
            <a:pPr algn="ctr"/>
            <a:r>
              <a:rPr lang="en-US" sz="2500" dirty="0">
                <a:latin typeface="KG What the Teacher Wants" pitchFamily="2" charset="0"/>
              </a:rPr>
              <a:t>Topic </a:t>
            </a:r>
          </a:p>
          <a:p>
            <a:pPr algn="ctr"/>
            <a:r>
              <a:rPr lang="en-US" sz="2500" dirty="0">
                <a:latin typeface="KG What the Teacher Wants" pitchFamily="2" charset="0"/>
              </a:rPr>
              <a:t>Sentence</a:t>
            </a:r>
          </a:p>
        </p:txBody>
      </p:sp>
      <p:sp>
        <p:nvSpPr>
          <p:cNvPr id="7" name="TextBox 6"/>
          <p:cNvSpPr txBox="1"/>
          <p:nvPr/>
        </p:nvSpPr>
        <p:spPr>
          <a:xfrm>
            <a:off x="381000" y="2743207"/>
            <a:ext cx="1623204" cy="861585"/>
          </a:xfrm>
          <a:prstGeom prst="rect">
            <a:avLst/>
          </a:prstGeom>
          <a:noFill/>
        </p:spPr>
        <p:txBody>
          <a:bodyPr wrap="square" lIns="91255" tIns="45626" rIns="91255" bIns="45626" rtlCol="0">
            <a:spAutoFit/>
          </a:bodyPr>
          <a:lstStyle/>
          <a:p>
            <a:pPr algn="ctr"/>
            <a:r>
              <a:rPr lang="en-US" sz="2500" dirty="0">
                <a:latin typeface="KG What the Teacher Wants" pitchFamily="2" charset="0"/>
              </a:rPr>
              <a:t>Important </a:t>
            </a:r>
          </a:p>
          <a:p>
            <a:pPr algn="ctr"/>
            <a:r>
              <a:rPr lang="en-US" sz="2500" dirty="0">
                <a:latin typeface="KG What the Teacher Wants" pitchFamily="2" charset="0"/>
              </a:rPr>
              <a:t>Fact</a:t>
            </a:r>
          </a:p>
        </p:txBody>
      </p:sp>
      <p:sp>
        <p:nvSpPr>
          <p:cNvPr id="8" name="TextBox 7"/>
          <p:cNvSpPr txBox="1"/>
          <p:nvPr/>
        </p:nvSpPr>
        <p:spPr>
          <a:xfrm>
            <a:off x="1091864" y="5181613"/>
            <a:ext cx="184357" cy="476864"/>
          </a:xfrm>
          <a:prstGeom prst="rect">
            <a:avLst/>
          </a:prstGeom>
          <a:noFill/>
        </p:spPr>
        <p:txBody>
          <a:bodyPr wrap="none" lIns="91255" tIns="45626" rIns="91255" bIns="45626" rtlCol="0">
            <a:spAutoFit/>
          </a:bodyPr>
          <a:lstStyle/>
          <a:p>
            <a:pPr algn="ctr"/>
            <a:endParaRPr lang="en-US" sz="2500" dirty="0">
              <a:latin typeface="KG What the Teacher Wants" pitchFamily="2" charset="0"/>
            </a:endParaRPr>
          </a:p>
        </p:txBody>
      </p:sp>
      <p:sp>
        <p:nvSpPr>
          <p:cNvPr id="9" name="TextBox 8"/>
          <p:cNvSpPr txBox="1"/>
          <p:nvPr/>
        </p:nvSpPr>
        <p:spPr>
          <a:xfrm>
            <a:off x="381185" y="4114807"/>
            <a:ext cx="1546653" cy="861585"/>
          </a:xfrm>
          <a:prstGeom prst="rect">
            <a:avLst/>
          </a:prstGeom>
          <a:noFill/>
        </p:spPr>
        <p:txBody>
          <a:bodyPr wrap="none" lIns="91255" tIns="45626" rIns="91255" bIns="45626" rtlCol="0">
            <a:spAutoFit/>
          </a:bodyPr>
          <a:lstStyle/>
          <a:p>
            <a:pPr algn="ctr"/>
            <a:r>
              <a:rPr lang="en-US" sz="2500" dirty="0">
                <a:latin typeface="KG What the Teacher Wants" pitchFamily="2" charset="0"/>
              </a:rPr>
              <a:t>Important </a:t>
            </a:r>
          </a:p>
          <a:p>
            <a:pPr algn="ctr"/>
            <a:r>
              <a:rPr lang="en-US" sz="2500" dirty="0">
                <a:latin typeface="KG What the Teacher Wants" pitchFamily="2" charset="0"/>
              </a:rPr>
              <a:t>Detail</a:t>
            </a:r>
          </a:p>
        </p:txBody>
      </p:sp>
      <p:sp>
        <p:nvSpPr>
          <p:cNvPr id="10" name="TextBox 9"/>
          <p:cNvSpPr txBox="1"/>
          <p:nvPr/>
        </p:nvSpPr>
        <p:spPr>
          <a:xfrm>
            <a:off x="381002" y="5410213"/>
            <a:ext cx="1676399" cy="1246305"/>
          </a:xfrm>
          <a:prstGeom prst="rect">
            <a:avLst/>
          </a:prstGeom>
          <a:noFill/>
        </p:spPr>
        <p:txBody>
          <a:bodyPr wrap="square" lIns="91255" tIns="45626" rIns="91255" bIns="45626" rtlCol="0">
            <a:spAutoFit/>
          </a:bodyPr>
          <a:lstStyle/>
          <a:p>
            <a:pPr algn="ctr"/>
            <a:r>
              <a:rPr lang="en-US" sz="2500" dirty="0">
                <a:latin typeface="KG What the Teacher Wants" pitchFamily="2" charset="0"/>
              </a:rPr>
              <a:t>Another</a:t>
            </a:r>
          </a:p>
          <a:p>
            <a:pPr algn="ctr"/>
            <a:r>
              <a:rPr lang="en-US" sz="2500" dirty="0">
                <a:latin typeface="KG What the Teacher Wants" pitchFamily="2" charset="0"/>
              </a:rPr>
              <a:t>Important </a:t>
            </a:r>
          </a:p>
          <a:p>
            <a:pPr algn="ctr"/>
            <a:r>
              <a:rPr lang="en-US" sz="2500" dirty="0">
                <a:latin typeface="KG What the Teacher Wants" pitchFamily="2" charset="0"/>
              </a:rPr>
              <a:t>Fact </a:t>
            </a:r>
          </a:p>
        </p:txBody>
      </p:sp>
      <p:sp>
        <p:nvSpPr>
          <p:cNvPr id="11" name="TextBox 10"/>
          <p:cNvSpPr txBox="1"/>
          <p:nvPr/>
        </p:nvSpPr>
        <p:spPr>
          <a:xfrm>
            <a:off x="163909" y="8160758"/>
            <a:ext cx="1981204" cy="861764"/>
          </a:xfrm>
          <a:prstGeom prst="rect">
            <a:avLst/>
          </a:prstGeom>
          <a:noFill/>
        </p:spPr>
        <p:txBody>
          <a:bodyPr wrap="square" lIns="91255" tIns="45626" rIns="91255" bIns="45626" rtlCol="0">
            <a:spAutoFit/>
          </a:bodyPr>
          <a:lstStyle/>
          <a:p>
            <a:pPr algn="ctr"/>
            <a:r>
              <a:rPr lang="en-US" sz="2400" dirty="0">
                <a:latin typeface="KG What the Teacher Wants" pitchFamily="2" charset="0"/>
              </a:rPr>
              <a:t>Concluding Sentence</a:t>
            </a:r>
          </a:p>
        </p:txBody>
      </p:sp>
      <p:sp>
        <p:nvSpPr>
          <p:cNvPr id="17" name="TextBox 16"/>
          <p:cNvSpPr txBox="1"/>
          <p:nvPr/>
        </p:nvSpPr>
        <p:spPr>
          <a:xfrm>
            <a:off x="457379" y="6781808"/>
            <a:ext cx="1548255" cy="1246305"/>
          </a:xfrm>
          <a:prstGeom prst="rect">
            <a:avLst/>
          </a:prstGeom>
          <a:noFill/>
        </p:spPr>
        <p:txBody>
          <a:bodyPr wrap="none" lIns="91255" tIns="45626" rIns="91255" bIns="45626" rtlCol="0">
            <a:spAutoFit/>
          </a:bodyPr>
          <a:lstStyle/>
          <a:p>
            <a:pPr algn="ctr"/>
            <a:r>
              <a:rPr lang="en-US" sz="2500" dirty="0">
                <a:latin typeface="KG What the Teacher Wants" pitchFamily="2" charset="0"/>
              </a:rPr>
              <a:t>Another</a:t>
            </a:r>
          </a:p>
          <a:p>
            <a:pPr algn="ctr"/>
            <a:r>
              <a:rPr lang="en-US" sz="2500" dirty="0">
                <a:latin typeface="KG What the Teacher Wants" pitchFamily="2" charset="0"/>
              </a:rPr>
              <a:t>important </a:t>
            </a:r>
          </a:p>
          <a:p>
            <a:pPr algn="ctr"/>
            <a:r>
              <a:rPr lang="en-US" sz="2500" dirty="0">
                <a:latin typeface="KG What the Teacher Wants" pitchFamily="2" charset="0"/>
              </a:rPr>
              <a:t>Detail</a:t>
            </a:r>
          </a:p>
        </p:txBody>
      </p:sp>
      <p:sp>
        <p:nvSpPr>
          <p:cNvPr id="18" name="TextBox 17"/>
          <p:cNvSpPr txBox="1"/>
          <p:nvPr/>
        </p:nvSpPr>
        <p:spPr>
          <a:xfrm>
            <a:off x="2057413" y="990607"/>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
        <p:nvSpPr>
          <p:cNvPr id="24" name="Slide Number Placeholder 23"/>
          <p:cNvSpPr>
            <a:spLocks noGrp="1"/>
          </p:cNvSpPr>
          <p:nvPr>
            <p:ph type="sldNum" sz="quarter" idx="12"/>
          </p:nvPr>
        </p:nvSpPr>
        <p:spPr/>
        <p:txBody>
          <a:bodyPr/>
          <a:lstStyle/>
          <a:p>
            <a:fld id="{21FA2BD4-EE3D-408B-BD2A-E0E440C51BE6}" type="slidenum">
              <a:rPr lang="en-US" smtClean="0"/>
              <a:pPr/>
              <a:t>64</a:t>
            </a:fld>
            <a:endParaRPr lang="en-US"/>
          </a:p>
        </p:txBody>
      </p:sp>
      <p:sp>
        <p:nvSpPr>
          <p:cNvPr id="25" name="TextBox 24"/>
          <p:cNvSpPr txBox="1"/>
          <p:nvPr/>
        </p:nvSpPr>
        <p:spPr>
          <a:xfrm>
            <a:off x="2084017" y="2402348"/>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
        <p:nvSpPr>
          <p:cNvPr id="26" name="TextBox 25"/>
          <p:cNvSpPr txBox="1"/>
          <p:nvPr/>
        </p:nvSpPr>
        <p:spPr>
          <a:xfrm>
            <a:off x="2084017" y="5219697"/>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
        <p:nvSpPr>
          <p:cNvPr id="27" name="TextBox 26"/>
          <p:cNvSpPr txBox="1"/>
          <p:nvPr/>
        </p:nvSpPr>
        <p:spPr>
          <a:xfrm>
            <a:off x="2070715" y="3806275"/>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
        <p:nvSpPr>
          <p:cNvPr id="28" name="TextBox 27"/>
          <p:cNvSpPr txBox="1"/>
          <p:nvPr/>
        </p:nvSpPr>
        <p:spPr>
          <a:xfrm>
            <a:off x="2057401" y="6639822"/>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
        <p:nvSpPr>
          <p:cNvPr id="29" name="TextBox 28"/>
          <p:cNvSpPr txBox="1"/>
          <p:nvPr/>
        </p:nvSpPr>
        <p:spPr>
          <a:xfrm>
            <a:off x="2084017" y="8028064"/>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Tree>
    <p:extLst>
      <p:ext uri="{BB962C8B-B14F-4D97-AF65-F5344CB8AC3E}">
        <p14:creationId xmlns:p14="http://schemas.microsoft.com/office/powerpoint/2010/main" val="124320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lene\Documents\Frames and Digital Papers\Rectangular Frames Ashley\PNG\Blue.png"/>
          <p:cNvPicPr>
            <a:picLocks noChangeAspect="1" noChangeArrowheads="1"/>
          </p:cNvPicPr>
          <p:nvPr/>
        </p:nvPicPr>
        <p:blipFill>
          <a:blip r:embed="rId3" cstate="print"/>
          <a:srcRect/>
          <a:stretch>
            <a:fillRect/>
          </a:stretch>
        </p:blipFill>
        <p:spPr bwMode="auto">
          <a:xfrm>
            <a:off x="177057" y="45721"/>
            <a:ext cx="7418295" cy="9966960"/>
          </a:xfrm>
          <a:prstGeom prst="rect">
            <a:avLst/>
          </a:prstGeom>
          <a:noFill/>
        </p:spPr>
      </p:pic>
      <p:sp>
        <p:nvSpPr>
          <p:cNvPr id="3" name="TextBox 2"/>
          <p:cNvSpPr txBox="1"/>
          <p:nvPr/>
        </p:nvSpPr>
        <p:spPr>
          <a:xfrm>
            <a:off x="914400" y="304808"/>
            <a:ext cx="5867400" cy="9140752"/>
          </a:xfrm>
          <a:prstGeom prst="rect">
            <a:avLst/>
          </a:prstGeom>
          <a:noFill/>
        </p:spPr>
        <p:txBody>
          <a:bodyPr wrap="square" lIns="91233" tIns="45615" rIns="91233" bIns="45615" rtlCol="0">
            <a:spAutoFit/>
          </a:bodyPr>
          <a:lstStyle/>
          <a:p>
            <a:pPr algn="ctr"/>
            <a:endParaRPr lang="en-US" sz="3600" u="sng" dirty="0">
              <a:latin typeface="KG What the Teacher Wants" pitchFamily="2" charset="0"/>
            </a:endParaRPr>
          </a:p>
          <a:p>
            <a:pPr algn="ctr"/>
            <a:r>
              <a:rPr lang="en-US" sz="3600" u="sng" dirty="0">
                <a:latin typeface="KG What the Teacher Wants" pitchFamily="2" charset="0"/>
              </a:rPr>
              <a:t>Opinion Piece Writing</a:t>
            </a:r>
          </a:p>
          <a:p>
            <a:pPr>
              <a:buFont typeface="Arial" pitchFamily="34" charset="0"/>
              <a:buChar char="•"/>
            </a:pPr>
            <a:r>
              <a:rPr lang="en-US" sz="3200" dirty="0">
                <a:latin typeface="KG What the Teacher Wants" pitchFamily="2" charset="0"/>
              </a:rPr>
              <a:t> </a:t>
            </a:r>
          </a:p>
          <a:p>
            <a:pPr>
              <a:buFont typeface="Arial" pitchFamily="34" charset="0"/>
              <a:buChar char="•"/>
            </a:pPr>
            <a:r>
              <a:rPr lang="en-US" sz="3200" dirty="0">
                <a:latin typeface="KG What the Teacher Wants" pitchFamily="2" charset="0"/>
              </a:rPr>
              <a:t> Begin by stating your </a:t>
            </a:r>
            <a:r>
              <a:rPr lang="en-US" sz="3200" i="1" u="sng" dirty="0">
                <a:latin typeface="KG What the Teacher Wants" pitchFamily="2" charset="0"/>
              </a:rPr>
              <a:t>opinion.</a:t>
            </a:r>
          </a:p>
          <a:p>
            <a:r>
              <a:rPr lang="en-US" sz="3200" dirty="0">
                <a:latin typeface="KG What the Teacher Wants" pitchFamily="2" charset="0"/>
              </a:rPr>
              <a:t>    </a:t>
            </a:r>
          </a:p>
          <a:p>
            <a:r>
              <a:rPr lang="en-US" sz="3200" dirty="0">
                <a:latin typeface="KG What the Teacher Wants" pitchFamily="2" charset="0"/>
              </a:rPr>
              <a:t> </a:t>
            </a:r>
            <a:r>
              <a:rPr lang="en-US" sz="3200" u="sng" dirty="0">
                <a:latin typeface="KG What the Teacher Wants" pitchFamily="2" charset="0"/>
              </a:rPr>
              <a:t>Examples</a:t>
            </a:r>
            <a:r>
              <a:rPr lang="en-US" sz="3200" dirty="0">
                <a:latin typeface="KG What the Teacher Wants" pitchFamily="2" charset="0"/>
              </a:rPr>
              <a:t>: You can begin with </a:t>
            </a:r>
          </a:p>
          <a:p>
            <a:r>
              <a:rPr lang="en-US" sz="3200" i="1" dirty="0">
                <a:latin typeface="KG What the Teacher Wants" pitchFamily="2" charset="0"/>
              </a:rPr>
              <a:t>        I  believe, I think, I feel</a:t>
            </a:r>
          </a:p>
          <a:p>
            <a:r>
              <a:rPr lang="en-US" sz="3200" dirty="0">
                <a:latin typeface="KG What the Teacher Wants" pitchFamily="2" charset="0"/>
              </a:rPr>
              <a:t>   </a:t>
            </a:r>
          </a:p>
          <a:p>
            <a:pPr>
              <a:buFont typeface="Arial" pitchFamily="34" charset="0"/>
              <a:buChar char="•"/>
            </a:pPr>
            <a:r>
              <a:rPr lang="en-US" sz="3200" dirty="0">
                <a:latin typeface="KG What the Teacher Wants" pitchFamily="2" charset="0"/>
              </a:rPr>
              <a:t>  Give </a:t>
            </a:r>
            <a:r>
              <a:rPr lang="en-US" sz="3200" u="sng" dirty="0">
                <a:latin typeface="KG What the Teacher Wants" pitchFamily="2" charset="0"/>
              </a:rPr>
              <a:t>reasons</a:t>
            </a:r>
            <a:r>
              <a:rPr lang="en-US" sz="3200" dirty="0">
                <a:latin typeface="KG What the Teacher Wants" pitchFamily="2" charset="0"/>
              </a:rPr>
              <a:t> why you feel that way.</a:t>
            </a:r>
          </a:p>
          <a:p>
            <a:endParaRPr lang="en-US" sz="3200" dirty="0">
              <a:latin typeface="KG What the Teacher Wants" pitchFamily="2" charset="0"/>
            </a:endParaRPr>
          </a:p>
          <a:p>
            <a:pPr>
              <a:buFont typeface="Arial" pitchFamily="34" charset="0"/>
              <a:buChar char="•"/>
            </a:pPr>
            <a:r>
              <a:rPr lang="en-US" sz="3200" dirty="0">
                <a:latin typeface="KG What the Teacher Wants" pitchFamily="2" charset="0"/>
              </a:rPr>
              <a:t>   Give </a:t>
            </a:r>
            <a:r>
              <a:rPr lang="en-US" sz="3200" i="1" u="sng" dirty="0">
                <a:latin typeface="KG What the Teacher Wants" pitchFamily="2" charset="0"/>
              </a:rPr>
              <a:t>examples</a:t>
            </a:r>
            <a:r>
              <a:rPr lang="en-US" sz="3200" dirty="0">
                <a:latin typeface="KG What the Teacher Wants" pitchFamily="2" charset="0"/>
              </a:rPr>
              <a:t> to support  </a:t>
            </a:r>
          </a:p>
          <a:p>
            <a:r>
              <a:rPr lang="en-US" sz="3200" dirty="0">
                <a:latin typeface="KG What the Teacher Wants" pitchFamily="2" charset="0"/>
              </a:rPr>
              <a:t>    your </a:t>
            </a:r>
            <a:r>
              <a:rPr lang="en-US" sz="3200" i="1" u="sng" dirty="0">
                <a:latin typeface="KG What the Teacher Wants" pitchFamily="2" charset="0"/>
              </a:rPr>
              <a:t>reasons</a:t>
            </a:r>
            <a:r>
              <a:rPr lang="en-US" sz="3200" dirty="0">
                <a:latin typeface="KG What the Teacher Wants" pitchFamily="2" charset="0"/>
              </a:rPr>
              <a:t>.</a:t>
            </a:r>
          </a:p>
          <a:p>
            <a:endParaRPr lang="en-US" sz="3200" i="1" u="sng" dirty="0">
              <a:latin typeface="KG What the Teacher Wants" pitchFamily="2" charset="0"/>
            </a:endParaRPr>
          </a:p>
          <a:p>
            <a:pPr>
              <a:buFont typeface="Arial" pitchFamily="34" charset="0"/>
              <a:buChar char="•"/>
            </a:pPr>
            <a:r>
              <a:rPr lang="en-US" sz="3200" i="1" dirty="0">
                <a:latin typeface="KG What the Teacher Wants" pitchFamily="2" charset="0"/>
              </a:rPr>
              <a:t>   </a:t>
            </a:r>
            <a:r>
              <a:rPr lang="en-US" sz="3200" dirty="0">
                <a:latin typeface="KG What the Teacher Wants" pitchFamily="2" charset="0"/>
              </a:rPr>
              <a:t>Add a</a:t>
            </a:r>
            <a:r>
              <a:rPr lang="en-US" sz="3200" i="1" dirty="0">
                <a:latin typeface="KG What the Teacher Wants" pitchFamily="2" charset="0"/>
              </a:rPr>
              <a:t> </a:t>
            </a:r>
            <a:r>
              <a:rPr lang="en-US" sz="3200" i="1" u="sng" dirty="0">
                <a:latin typeface="KG What the Teacher Wants" pitchFamily="2" charset="0"/>
              </a:rPr>
              <a:t>concluding sentence</a:t>
            </a:r>
          </a:p>
          <a:p>
            <a:r>
              <a:rPr lang="en-US" sz="3200" dirty="0">
                <a:latin typeface="KG What the Teacher Wants" pitchFamily="2" charset="0"/>
              </a:rPr>
              <a:t>     which restates your opinion.</a:t>
            </a:r>
          </a:p>
          <a:p>
            <a:r>
              <a:rPr lang="en-US" sz="3200" dirty="0">
                <a:latin typeface="KG What the Teacher Wants" pitchFamily="2" charset="0"/>
              </a:rPr>
              <a:t> </a:t>
            </a:r>
          </a:p>
          <a:p>
            <a:pPr algn="ctr"/>
            <a:endParaRPr lang="en-US" sz="3600" u="sng" dirty="0">
              <a:latin typeface="KG What the Teacher Wants" pitchFamily="2" charset="0"/>
            </a:endParaRPr>
          </a:p>
        </p:txBody>
      </p:sp>
      <p:sp>
        <p:nvSpPr>
          <p:cNvPr id="4" name="Slide Number Placeholder 3"/>
          <p:cNvSpPr>
            <a:spLocks noGrp="1"/>
          </p:cNvSpPr>
          <p:nvPr>
            <p:ph type="sldNum" sz="quarter" idx="12"/>
          </p:nvPr>
        </p:nvSpPr>
        <p:spPr>
          <a:xfrm>
            <a:off x="5846562" y="9492140"/>
            <a:ext cx="1748790" cy="535517"/>
          </a:xfrm>
        </p:spPr>
        <p:txBody>
          <a:bodyPr/>
          <a:lstStyle/>
          <a:p>
            <a:fld id="{21FA2BD4-EE3D-408B-BD2A-E0E440C51BE6}" type="slidenum">
              <a:rPr lang="en-US" smtClean="0"/>
              <a:pPr/>
              <a:t>65</a:t>
            </a:fld>
            <a:endParaRPr lang="en-US" dirty="0"/>
          </a:p>
        </p:txBody>
      </p:sp>
    </p:spTree>
    <p:extLst>
      <p:ext uri="{BB962C8B-B14F-4D97-AF65-F5344CB8AC3E}">
        <p14:creationId xmlns:p14="http://schemas.microsoft.com/office/powerpoint/2010/main" val="3288807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4" name="TextBox 3"/>
          <p:cNvSpPr txBox="1"/>
          <p:nvPr/>
        </p:nvSpPr>
        <p:spPr>
          <a:xfrm>
            <a:off x="457212" y="381011"/>
            <a:ext cx="6580274" cy="523030"/>
          </a:xfrm>
          <a:prstGeom prst="rect">
            <a:avLst/>
          </a:prstGeom>
          <a:noFill/>
        </p:spPr>
        <p:txBody>
          <a:bodyPr wrap="none" lIns="91255" tIns="45626" rIns="91255" bIns="45626" rtlCol="0">
            <a:spAutoFit/>
          </a:bodyPr>
          <a:lstStyle/>
          <a:p>
            <a:r>
              <a:rPr lang="en-US" sz="2800" b="1" dirty="0">
                <a:latin typeface="Print Clearly" pitchFamily="2" charset="0"/>
              </a:rPr>
              <a:t>Name</a:t>
            </a:r>
            <a:r>
              <a:rPr lang="en-US" sz="2800" b="1" dirty="0">
                <a:latin typeface="AbcTeacher" pitchFamily="2" charset="0"/>
              </a:rPr>
              <a:t>__________________________________</a:t>
            </a:r>
            <a:endParaRPr lang="en-US" sz="2800" b="1" dirty="0">
              <a:latin typeface="Print Clearly" pitchFamily="2" charset="0"/>
            </a:endParaRPr>
          </a:p>
        </p:txBody>
      </p:sp>
      <p:graphicFrame>
        <p:nvGraphicFramePr>
          <p:cNvPr id="5" name="Table 4"/>
          <p:cNvGraphicFramePr>
            <a:graphicFrameLocks noGrp="1"/>
          </p:cNvGraphicFramePr>
          <p:nvPr/>
        </p:nvGraphicFramePr>
        <p:xfrm>
          <a:off x="342901" y="1524018"/>
          <a:ext cx="7086599" cy="7620005"/>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1524001">
                <a:tc>
                  <a:txBody>
                    <a:bodyPr/>
                    <a:lstStyle/>
                    <a:p>
                      <a:endParaRPr lang="en-US" sz="2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4400" dirty="0">
                        <a:latin typeface="Penmanship Print" pitchFamily="2"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524001">
                <a:tc>
                  <a:txBody>
                    <a:bodyPr/>
                    <a:lstStyle/>
                    <a:p>
                      <a:endParaRPr lang="en-US" sz="2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24001">
                <a:tc>
                  <a:txBody>
                    <a:bodyPr/>
                    <a:lstStyle/>
                    <a:p>
                      <a:endParaRPr lang="en-US" sz="2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524001">
                <a:tc>
                  <a:txBody>
                    <a:bodyPr/>
                    <a:lstStyle/>
                    <a:p>
                      <a:endParaRPr lang="en-US" sz="2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524001">
                <a:tc>
                  <a:txBody>
                    <a:bodyPr/>
                    <a:lstStyle/>
                    <a:p>
                      <a:endParaRPr lang="en-US" sz="2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416514" y="1905010"/>
            <a:ext cx="1512540" cy="861585"/>
          </a:xfrm>
          <a:prstGeom prst="rect">
            <a:avLst/>
          </a:prstGeom>
          <a:noFill/>
        </p:spPr>
        <p:txBody>
          <a:bodyPr wrap="none" lIns="91255" tIns="45626" rIns="91255" bIns="45626" rtlCol="0">
            <a:spAutoFit/>
          </a:bodyPr>
          <a:lstStyle/>
          <a:p>
            <a:pPr algn="ctr"/>
            <a:r>
              <a:rPr lang="en-US" sz="2500" dirty="0">
                <a:latin typeface="KG What the Teacher Wants" pitchFamily="2" charset="0"/>
              </a:rPr>
              <a:t>State your</a:t>
            </a:r>
          </a:p>
          <a:p>
            <a:pPr algn="ctr"/>
            <a:r>
              <a:rPr lang="en-US" sz="2500" dirty="0">
                <a:latin typeface="KG What the Teacher Wants" pitchFamily="2" charset="0"/>
              </a:rPr>
              <a:t>opinion.</a:t>
            </a:r>
          </a:p>
        </p:txBody>
      </p:sp>
      <p:sp>
        <p:nvSpPr>
          <p:cNvPr id="7" name="TextBox 6"/>
          <p:cNvSpPr txBox="1"/>
          <p:nvPr/>
        </p:nvSpPr>
        <p:spPr>
          <a:xfrm>
            <a:off x="626486" y="3429000"/>
            <a:ext cx="1153115" cy="477044"/>
          </a:xfrm>
          <a:prstGeom prst="rect">
            <a:avLst/>
          </a:prstGeom>
          <a:noFill/>
        </p:spPr>
        <p:txBody>
          <a:bodyPr wrap="none" lIns="91255" tIns="45626" rIns="91255" bIns="45626" rtlCol="0">
            <a:spAutoFit/>
          </a:bodyPr>
          <a:lstStyle/>
          <a:p>
            <a:pPr algn="ctr"/>
            <a:r>
              <a:rPr lang="en-US" sz="2500" dirty="0">
                <a:latin typeface="KG What the Teacher Wants" pitchFamily="2" charset="0"/>
              </a:rPr>
              <a:t>Reason</a:t>
            </a:r>
          </a:p>
        </p:txBody>
      </p:sp>
      <p:sp>
        <p:nvSpPr>
          <p:cNvPr id="8" name="TextBox 7"/>
          <p:cNvSpPr txBox="1"/>
          <p:nvPr/>
        </p:nvSpPr>
        <p:spPr>
          <a:xfrm>
            <a:off x="1091864" y="5181613"/>
            <a:ext cx="184357" cy="476864"/>
          </a:xfrm>
          <a:prstGeom prst="rect">
            <a:avLst/>
          </a:prstGeom>
          <a:noFill/>
        </p:spPr>
        <p:txBody>
          <a:bodyPr wrap="none" lIns="91255" tIns="45626" rIns="91255" bIns="45626" rtlCol="0">
            <a:spAutoFit/>
          </a:bodyPr>
          <a:lstStyle/>
          <a:p>
            <a:pPr algn="ctr"/>
            <a:endParaRPr lang="en-US" sz="2500" dirty="0">
              <a:latin typeface="KG What the Teacher Wants" pitchFamily="2" charset="0"/>
            </a:endParaRPr>
          </a:p>
        </p:txBody>
      </p:sp>
      <p:sp>
        <p:nvSpPr>
          <p:cNvPr id="9" name="TextBox 8"/>
          <p:cNvSpPr txBox="1"/>
          <p:nvPr/>
        </p:nvSpPr>
        <p:spPr>
          <a:xfrm>
            <a:off x="533404" y="5029200"/>
            <a:ext cx="1278020" cy="477044"/>
          </a:xfrm>
          <a:prstGeom prst="rect">
            <a:avLst/>
          </a:prstGeom>
          <a:noFill/>
        </p:spPr>
        <p:txBody>
          <a:bodyPr wrap="none" lIns="91255" tIns="45626" rIns="91255" bIns="45626" rtlCol="0">
            <a:spAutoFit/>
          </a:bodyPr>
          <a:lstStyle/>
          <a:p>
            <a:pPr algn="ctr"/>
            <a:r>
              <a:rPr lang="en-US" sz="2500" dirty="0">
                <a:latin typeface="KG What the Teacher Wants" pitchFamily="2" charset="0"/>
              </a:rPr>
              <a:t>Example</a:t>
            </a:r>
          </a:p>
        </p:txBody>
      </p:sp>
      <p:sp>
        <p:nvSpPr>
          <p:cNvPr id="10" name="TextBox 9"/>
          <p:cNvSpPr txBox="1"/>
          <p:nvPr/>
        </p:nvSpPr>
        <p:spPr>
          <a:xfrm>
            <a:off x="304800" y="6172200"/>
            <a:ext cx="1676399" cy="1246485"/>
          </a:xfrm>
          <a:prstGeom prst="rect">
            <a:avLst/>
          </a:prstGeom>
          <a:noFill/>
        </p:spPr>
        <p:txBody>
          <a:bodyPr wrap="square" lIns="91255" tIns="45626" rIns="91255" bIns="45626" rtlCol="0">
            <a:spAutoFit/>
          </a:bodyPr>
          <a:lstStyle/>
          <a:p>
            <a:pPr algn="ctr"/>
            <a:r>
              <a:rPr lang="en-US" sz="2500" dirty="0">
                <a:latin typeface="KG What the Teacher Wants" pitchFamily="2" charset="0"/>
              </a:rPr>
              <a:t>Another  reason or example</a:t>
            </a:r>
          </a:p>
        </p:txBody>
      </p:sp>
      <p:sp>
        <p:nvSpPr>
          <p:cNvPr id="11" name="TextBox 10"/>
          <p:cNvSpPr txBox="1"/>
          <p:nvPr/>
        </p:nvSpPr>
        <p:spPr>
          <a:xfrm>
            <a:off x="381002" y="7924801"/>
            <a:ext cx="1676399" cy="861764"/>
          </a:xfrm>
          <a:prstGeom prst="rect">
            <a:avLst/>
          </a:prstGeom>
          <a:noFill/>
        </p:spPr>
        <p:txBody>
          <a:bodyPr wrap="square" lIns="91255" tIns="45626" rIns="91255" bIns="45626" rtlCol="0">
            <a:spAutoFit/>
          </a:bodyPr>
          <a:lstStyle/>
          <a:p>
            <a:pPr algn="ctr"/>
            <a:r>
              <a:rPr lang="en-US" sz="2300" dirty="0">
                <a:latin typeface="KG What the Teacher Wants" pitchFamily="2" charset="0"/>
              </a:rPr>
              <a:t>Concluding</a:t>
            </a:r>
            <a:r>
              <a:rPr lang="en-US" sz="2500" dirty="0">
                <a:latin typeface="KG What the Teacher Wants" pitchFamily="2" charset="0"/>
              </a:rPr>
              <a:t> Sentence</a:t>
            </a:r>
          </a:p>
        </p:txBody>
      </p:sp>
      <p:sp>
        <p:nvSpPr>
          <p:cNvPr id="12" name="TextBox 11"/>
          <p:cNvSpPr txBox="1"/>
          <p:nvPr/>
        </p:nvSpPr>
        <p:spPr>
          <a:xfrm>
            <a:off x="1981211" y="1524018"/>
            <a:ext cx="5227340" cy="1415582"/>
          </a:xfrm>
          <a:prstGeom prst="rect">
            <a:avLst/>
          </a:prstGeom>
          <a:noFill/>
        </p:spPr>
        <p:txBody>
          <a:bodyPr wrap="none" lIns="91255" tIns="45626" rIns="91255" bIns="45626" rtlCol="0">
            <a:spAutoFit/>
          </a:bodyPr>
          <a:lstStyle/>
          <a:p>
            <a:r>
              <a:rPr lang="en-US" sz="4300" dirty="0">
                <a:latin typeface="Penmanship Print" pitchFamily="2" charset="0"/>
              </a:rPr>
              <a:t>______________________</a:t>
            </a:r>
          </a:p>
          <a:p>
            <a:r>
              <a:rPr lang="en-US" sz="4300" dirty="0">
                <a:latin typeface="Penmanship Print" pitchFamily="2" charset="0"/>
              </a:rPr>
              <a:t>______________________</a:t>
            </a:r>
          </a:p>
        </p:txBody>
      </p:sp>
      <p:sp>
        <p:nvSpPr>
          <p:cNvPr id="13" name="TextBox 12"/>
          <p:cNvSpPr txBox="1"/>
          <p:nvPr/>
        </p:nvSpPr>
        <p:spPr>
          <a:xfrm>
            <a:off x="2000261" y="3048011"/>
            <a:ext cx="5227340" cy="1415582"/>
          </a:xfrm>
          <a:prstGeom prst="rect">
            <a:avLst/>
          </a:prstGeom>
          <a:noFill/>
        </p:spPr>
        <p:txBody>
          <a:bodyPr wrap="none" lIns="91255" tIns="45626" rIns="91255" bIns="45626" rtlCol="0">
            <a:spAutoFit/>
          </a:bodyPr>
          <a:lstStyle/>
          <a:p>
            <a:r>
              <a:rPr lang="en-US" sz="4300" dirty="0">
                <a:latin typeface="Penmanship Print" pitchFamily="2" charset="0"/>
              </a:rPr>
              <a:t>______________________</a:t>
            </a:r>
          </a:p>
          <a:p>
            <a:r>
              <a:rPr lang="en-US" sz="4300" dirty="0">
                <a:latin typeface="Penmanship Print" pitchFamily="2" charset="0"/>
              </a:rPr>
              <a:t>______________________</a:t>
            </a:r>
          </a:p>
        </p:txBody>
      </p:sp>
      <p:sp>
        <p:nvSpPr>
          <p:cNvPr id="14" name="TextBox 13"/>
          <p:cNvSpPr txBox="1"/>
          <p:nvPr/>
        </p:nvSpPr>
        <p:spPr>
          <a:xfrm>
            <a:off x="1981211" y="4648212"/>
            <a:ext cx="5227340" cy="1415582"/>
          </a:xfrm>
          <a:prstGeom prst="rect">
            <a:avLst/>
          </a:prstGeom>
          <a:noFill/>
        </p:spPr>
        <p:txBody>
          <a:bodyPr wrap="none" lIns="91255" tIns="45626" rIns="91255" bIns="45626" rtlCol="0">
            <a:spAutoFit/>
          </a:bodyPr>
          <a:lstStyle/>
          <a:p>
            <a:r>
              <a:rPr lang="en-US" sz="4300" dirty="0">
                <a:latin typeface="Penmanship Print" pitchFamily="2" charset="0"/>
              </a:rPr>
              <a:t>______________________</a:t>
            </a:r>
          </a:p>
          <a:p>
            <a:r>
              <a:rPr lang="en-US" sz="4300" dirty="0">
                <a:latin typeface="Penmanship Print" pitchFamily="2" charset="0"/>
              </a:rPr>
              <a:t>______________________</a:t>
            </a:r>
          </a:p>
        </p:txBody>
      </p:sp>
      <p:sp>
        <p:nvSpPr>
          <p:cNvPr id="15" name="TextBox 14"/>
          <p:cNvSpPr txBox="1"/>
          <p:nvPr/>
        </p:nvSpPr>
        <p:spPr>
          <a:xfrm>
            <a:off x="1981211" y="6172209"/>
            <a:ext cx="5227340" cy="1415582"/>
          </a:xfrm>
          <a:prstGeom prst="rect">
            <a:avLst/>
          </a:prstGeom>
          <a:noFill/>
        </p:spPr>
        <p:txBody>
          <a:bodyPr wrap="none" lIns="91255" tIns="45626" rIns="91255" bIns="45626" rtlCol="0">
            <a:spAutoFit/>
          </a:bodyPr>
          <a:lstStyle/>
          <a:p>
            <a:r>
              <a:rPr lang="en-US" sz="4300" dirty="0">
                <a:latin typeface="Penmanship Print" pitchFamily="2" charset="0"/>
              </a:rPr>
              <a:t>______________________</a:t>
            </a:r>
          </a:p>
          <a:p>
            <a:r>
              <a:rPr lang="en-US" sz="4300" dirty="0">
                <a:latin typeface="Penmanship Print" pitchFamily="2" charset="0"/>
              </a:rPr>
              <a:t>______________________</a:t>
            </a:r>
          </a:p>
        </p:txBody>
      </p:sp>
      <p:sp>
        <p:nvSpPr>
          <p:cNvPr id="16" name="TextBox 15"/>
          <p:cNvSpPr txBox="1"/>
          <p:nvPr/>
        </p:nvSpPr>
        <p:spPr>
          <a:xfrm>
            <a:off x="1981211" y="7696214"/>
            <a:ext cx="5227340" cy="1415582"/>
          </a:xfrm>
          <a:prstGeom prst="rect">
            <a:avLst/>
          </a:prstGeom>
          <a:noFill/>
        </p:spPr>
        <p:txBody>
          <a:bodyPr wrap="none" lIns="91255" tIns="45626" rIns="91255" bIns="45626" rtlCol="0">
            <a:spAutoFit/>
          </a:bodyPr>
          <a:lstStyle/>
          <a:p>
            <a:r>
              <a:rPr lang="en-US" sz="4300" dirty="0">
                <a:latin typeface="Penmanship Print" pitchFamily="2" charset="0"/>
              </a:rPr>
              <a:t>______________________</a:t>
            </a:r>
          </a:p>
          <a:p>
            <a:r>
              <a:rPr lang="en-US" sz="4300" dirty="0">
                <a:latin typeface="Penmanship Print" pitchFamily="2" charset="0"/>
              </a:rPr>
              <a:t>______________________</a:t>
            </a:r>
          </a:p>
        </p:txBody>
      </p:sp>
      <p:sp>
        <p:nvSpPr>
          <p:cNvPr id="18" name="TextBox 17"/>
          <p:cNvSpPr txBox="1"/>
          <p:nvPr/>
        </p:nvSpPr>
        <p:spPr>
          <a:xfrm>
            <a:off x="1600212" y="990611"/>
            <a:ext cx="4308072" cy="399962"/>
          </a:xfrm>
          <a:prstGeom prst="rect">
            <a:avLst/>
          </a:prstGeom>
          <a:noFill/>
        </p:spPr>
        <p:txBody>
          <a:bodyPr wrap="none" lIns="91298" tIns="45647" rIns="91298" bIns="45647" rtlCol="0">
            <a:spAutoFit/>
          </a:bodyPr>
          <a:lstStyle/>
          <a:p>
            <a:r>
              <a:rPr lang="en-US" dirty="0">
                <a:latin typeface="KG What the Teacher Wants" pitchFamily="2" charset="0"/>
              </a:rPr>
              <a:t>Opinion Piece Writing Graphic Organizer</a:t>
            </a:r>
          </a:p>
        </p:txBody>
      </p:sp>
      <p:sp>
        <p:nvSpPr>
          <p:cNvPr id="17" name="Slide Number Placeholder 16"/>
          <p:cNvSpPr>
            <a:spLocks noGrp="1"/>
          </p:cNvSpPr>
          <p:nvPr>
            <p:ph type="sldNum" sz="quarter" idx="12"/>
          </p:nvPr>
        </p:nvSpPr>
        <p:spPr/>
        <p:txBody>
          <a:bodyPr/>
          <a:lstStyle/>
          <a:p>
            <a:fld id="{21FA2BD4-EE3D-408B-BD2A-E0E440C51BE6}" type="slidenum">
              <a:rPr lang="en-US" smtClean="0"/>
              <a:pPr/>
              <a:t>66</a:t>
            </a:fld>
            <a:endParaRPr lang="en-US"/>
          </a:p>
        </p:txBody>
      </p:sp>
    </p:spTree>
    <p:extLst>
      <p:ext uri="{BB962C8B-B14F-4D97-AF65-F5344CB8AC3E}">
        <p14:creationId xmlns:p14="http://schemas.microsoft.com/office/powerpoint/2010/main" val="239490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lene\Documents\Frames and Digital Papers\Ashley Doodles Bubbly Borders and More\White Filled\Ashley4.png"/>
          <p:cNvPicPr>
            <a:picLocks noChangeAspect="1" noChangeArrowheads="1"/>
          </p:cNvPicPr>
          <p:nvPr/>
        </p:nvPicPr>
        <p:blipFill>
          <a:blip r:embed="rId2" cstate="print"/>
          <a:srcRect/>
          <a:stretch>
            <a:fillRect/>
          </a:stretch>
        </p:blipFill>
        <p:spPr bwMode="auto">
          <a:xfrm>
            <a:off x="7" y="0"/>
            <a:ext cx="7772395" cy="10058400"/>
          </a:xfrm>
          <a:prstGeom prst="rect">
            <a:avLst/>
          </a:prstGeom>
          <a:noFill/>
        </p:spPr>
      </p:pic>
      <p:sp>
        <p:nvSpPr>
          <p:cNvPr id="4" name="TextBox 3"/>
          <p:cNvSpPr txBox="1"/>
          <p:nvPr/>
        </p:nvSpPr>
        <p:spPr>
          <a:xfrm>
            <a:off x="457212" y="381011"/>
            <a:ext cx="6580274" cy="523030"/>
          </a:xfrm>
          <a:prstGeom prst="rect">
            <a:avLst/>
          </a:prstGeom>
          <a:noFill/>
        </p:spPr>
        <p:txBody>
          <a:bodyPr wrap="none" lIns="91255" tIns="45626" rIns="91255" bIns="45626" rtlCol="0">
            <a:spAutoFit/>
          </a:bodyPr>
          <a:lstStyle/>
          <a:p>
            <a:r>
              <a:rPr lang="en-US" sz="2800" b="1" dirty="0">
                <a:latin typeface="Print Clearly" pitchFamily="2" charset="0"/>
              </a:rPr>
              <a:t>Name</a:t>
            </a:r>
            <a:r>
              <a:rPr lang="en-US" sz="2800" b="1" dirty="0">
                <a:latin typeface="AbcTeacher" pitchFamily="2" charset="0"/>
              </a:rPr>
              <a:t>__________________________________</a:t>
            </a:r>
            <a:endParaRPr lang="en-US" sz="2800" b="1" dirty="0">
              <a:latin typeface="Print Clearly" pitchFamily="2" charset="0"/>
            </a:endParaRPr>
          </a:p>
        </p:txBody>
      </p:sp>
      <p:graphicFrame>
        <p:nvGraphicFramePr>
          <p:cNvPr id="5" name="Table 4"/>
          <p:cNvGraphicFramePr>
            <a:graphicFrameLocks noGrp="1"/>
          </p:cNvGraphicFramePr>
          <p:nvPr/>
        </p:nvGraphicFramePr>
        <p:xfrm>
          <a:off x="381000" y="990597"/>
          <a:ext cx="7086599" cy="845820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4000" dirty="0">
                        <a:latin typeface="Penmanship Print"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409700">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6" name="TextBox 5"/>
          <p:cNvSpPr txBox="1"/>
          <p:nvPr/>
        </p:nvSpPr>
        <p:spPr>
          <a:xfrm>
            <a:off x="381002" y="1295408"/>
            <a:ext cx="1676399" cy="861585"/>
          </a:xfrm>
          <a:prstGeom prst="rect">
            <a:avLst/>
          </a:prstGeom>
          <a:noFill/>
        </p:spPr>
        <p:txBody>
          <a:bodyPr wrap="square" lIns="91255" tIns="45626" rIns="91255" bIns="45626" rtlCol="0">
            <a:spAutoFit/>
          </a:bodyPr>
          <a:lstStyle/>
          <a:p>
            <a:pPr algn="ctr"/>
            <a:r>
              <a:rPr lang="en-US" sz="2500" dirty="0">
                <a:latin typeface="KG What the Teacher Wants" pitchFamily="2" charset="0"/>
              </a:rPr>
              <a:t>State your</a:t>
            </a:r>
          </a:p>
          <a:p>
            <a:pPr algn="ctr"/>
            <a:r>
              <a:rPr lang="en-US" sz="2500" dirty="0">
                <a:latin typeface="KG What the Teacher Wants" pitchFamily="2" charset="0"/>
              </a:rPr>
              <a:t>Opinion.</a:t>
            </a:r>
          </a:p>
        </p:txBody>
      </p:sp>
      <p:sp>
        <p:nvSpPr>
          <p:cNvPr id="7" name="TextBox 6"/>
          <p:cNvSpPr txBox="1"/>
          <p:nvPr/>
        </p:nvSpPr>
        <p:spPr>
          <a:xfrm>
            <a:off x="381000" y="2743204"/>
            <a:ext cx="1623204" cy="477033"/>
          </a:xfrm>
          <a:prstGeom prst="rect">
            <a:avLst/>
          </a:prstGeom>
          <a:noFill/>
        </p:spPr>
        <p:txBody>
          <a:bodyPr wrap="square" lIns="91255" tIns="45626" rIns="91255" bIns="45626" rtlCol="0">
            <a:spAutoFit/>
          </a:bodyPr>
          <a:lstStyle/>
          <a:p>
            <a:pPr algn="ctr"/>
            <a:r>
              <a:rPr lang="en-US" sz="2500" dirty="0">
                <a:latin typeface="KG What the Teacher Wants" pitchFamily="2" charset="0"/>
              </a:rPr>
              <a:t>Reason</a:t>
            </a:r>
          </a:p>
        </p:txBody>
      </p:sp>
      <p:sp>
        <p:nvSpPr>
          <p:cNvPr id="8" name="TextBox 7"/>
          <p:cNvSpPr txBox="1"/>
          <p:nvPr/>
        </p:nvSpPr>
        <p:spPr>
          <a:xfrm>
            <a:off x="1091864" y="5181613"/>
            <a:ext cx="184357" cy="476864"/>
          </a:xfrm>
          <a:prstGeom prst="rect">
            <a:avLst/>
          </a:prstGeom>
          <a:noFill/>
        </p:spPr>
        <p:txBody>
          <a:bodyPr wrap="none" lIns="91255" tIns="45626" rIns="91255" bIns="45626" rtlCol="0">
            <a:spAutoFit/>
          </a:bodyPr>
          <a:lstStyle/>
          <a:p>
            <a:pPr algn="ctr"/>
            <a:endParaRPr lang="en-US" sz="2500" dirty="0">
              <a:latin typeface="KG What the Teacher Wants" pitchFamily="2" charset="0"/>
            </a:endParaRPr>
          </a:p>
        </p:txBody>
      </p:sp>
      <p:sp>
        <p:nvSpPr>
          <p:cNvPr id="9" name="TextBox 8"/>
          <p:cNvSpPr txBox="1"/>
          <p:nvPr/>
        </p:nvSpPr>
        <p:spPr>
          <a:xfrm>
            <a:off x="533400" y="4191002"/>
            <a:ext cx="1277998" cy="477033"/>
          </a:xfrm>
          <a:prstGeom prst="rect">
            <a:avLst/>
          </a:prstGeom>
          <a:noFill/>
        </p:spPr>
        <p:txBody>
          <a:bodyPr wrap="none" lIns="91255" tIns="45626" rIns="91255" bIns="45626" rtlCol="0">
            <a:spAutoFit/>
          </a:bodyPr>
          <a:lstStyle/>
          <a:p>
            <a:pPr algn="ctr"/>
            <a:r>
              <a:rPr lang="en-US" sz="2500" dirty="0">
                <a:latin typeface="KG What the Teacher Wants" pitchFamily="2" charset="0"/>
              </a:rPr>
              <a:t>Example</a:t>
            </a:r>
          </a:p>
        </p:txBody>
      </p:sp>
      <p:sp>
        <p:nvSpPr>
          <p:cNvPr id="10" name="TextBox 9"/>
          <p:cNvSpPr txBox="1"/>
          <p:nvPr/>
        </p:nvSpPr>
        <p:spPr>
          <a:xfrm>
            <a:off x="381002" y="5410208"/>
            <a:ext cx="1676399" cy="861585"/>
          </a:xfrm>
          <a:prstGeom prst="rect">
            <a:avLst/>
          </a:prstGeom>
          <a:noFill/>
        </p:spPr>
        <p:txBody>
          <a:bodyPr wrap="square" lIns="91255" tIns="45626" rIns="91255" bIns="45626" rtlCol="0">
            <a:spAutoFit/>
          </a:bodyPr>
          <a:lstStyle/>
          <a:p>
            <a:pPr algn="ctr"/>
            <a:r>
              <a:rPr lang="en-US" sz="2500" dirty="0">
                <a:latin typeface="KG What the Teacher Wants" pitchFamily="2" charset="0"/>
              </a:rPr>
              <a:t>Another</a:t>
            </a:r>
          </a:p>
          <a:p>
            <a:pPr algn="ctr"/>
            <a:r>
              <a:rPr lang="en-US" sz="2500" dirty="0">
                <a:latin typeface="KG What the Teacher Wants" pitchFamily="2" charset="0"/>
              </a:rPr>
              <a:t>Reason </a:t>
            </a:r>
          </a:p>
        </p:txBody>
      </p:sp>
      <p:sp>
        <p:nvSpPr>
          <p:cNvPr id="11" name="TextBox 10"/>
          <p:cNvSpPr txBox="1"/>
          <p:nvPr/>
        </p:nvSpPr>
        <p:spPr>
          <a:xfrm>
            <a:off x="381000" y="8001006"/>
            <a:ext cx="1600199" cy="1432767"/>
          </a:xfrm>
          <a:prstGeom prst="rect">
            <a:avLst/>
          </a:prstGeom>
          <a:noFill/>
        </p:spPr>
        <p:txBody>
          <a:bodyPr wrap="square" lIns="91255" tIns="45626" rIns="91255" bIns="45626" rtlCol="0">
            <a:spAutoFit/>
          </a:bodyPr>
          <a:lstStyle/>
          <a:p>
            <a:pPr algn="ctr"/>
            <a:r>
              <a:rPr lang="en-US" sz="2200" dirty="0">
                <a:latin typeface="KG What the Teacher Wants" pitchFamily="2" charset="0"/>
              </a:rPr>
              <a:t>Concluding Sentence</a:t>
            </a:r>
            <a:r>
              <a:rPr lang="en-US" sz="2500" dirty="0">
                <a:latin typeface="KG What the Teacher Wants" pitchFamily="2" charset="0"/>
              </a:rPr>
              <a:t>:</a:t>
            </a:r>
          </a:p>
          <a:p>
            <a:pPr algn="ctr"/>
            <a:r>
              <a:rPr lang="en-US" dirty="0">
                <a:latin typeface="KG What the Teacher Wants" pitchFamily="2" charset="0"/>
              </a:rPr>
              <a:t>Restate your</a:t>
            </a:r>
          </a:p>
          <a:p>
            <a:pPr algn="ctr"/>
            <a:r>
              <a:rPr lang="en-US" dirty="0">
                <a:latin typeface="KG What the Teacher Wants" pitchFamily="2" charset="0"/>
              </a:rPr>
              <a:t>opinion</a:t>
            </a:r>
          </a:p>
        </p:txBody>
      </p:sp>
      <p:sp>
        <p:nvSpPr>
          <p:cNvPr id="17" name="TextBox 16"/>
          <p:cNvSpPr txBox="1"/>
          <p:nvPr/>
        </p:nvSpPr>
        <p:spPr>
          <a:xfrm>
            <a:off x="609601" y="7010401"/>
            <a:ext cx="1277998" cy="477033"/>
          </a:xfrm>
          <a:prstGeom prst="rect">
            <a:avLst/>
          </a:prstGeom>
          <a:noFill/>
        </p:spPr>
        <p:txBody>
          <a:bodyPr wrap="none" lIns="91255" tIns="45626" rIns="91255" bIns="45626" rtlCol="0">
            <a:spAutoFit/>
          </a:bodyPr>
          <a:lstStyle/>
          <a:p>
            <a:pPr algn="ctr"/>
            <a:r>
              <a:rPr lang="en-US" sz="2500" dirty="0">
                <a:latin typeface="KG What the Teacher Wants" pitchFamily="2" charset="0"/>
              </a:rPr>
              <a:t>Example</a:t>
            </a:r>
          </a:p>
        </p:txBody>
      </p:sp>
      <p:sp>
        <p:nvSpPr>
          <p:cNvPr id="24" name="Slide Number Placeholder 23"/>
          <p:cNvSpPr>
            <a:spLocks noGrp="1"/>
          </p:cNvSpPr>
          <p:nvPr>
            <p:ph type="sldNum" sz="quarter" idx="12"/>
          </p:nvPr>
        </p:nvSpPr>
        <p:spPr/>
        <p:txBody>
          <a:bodyPr/>
          <a:lstStyle/>
          <a:p>
            <a:fld id="{21FA2BD4-EE3D-408B-BD2A-E0E440C51BE6}" type="slidenum">
              <a:rPr lang="en-US" smtClean="0"/>
              <a:pPr/>
              <a:t>67</a:t>
            </a:fld>
            <a:endParaRPr lang="en-US"/>
          </a:p>
        </p:txBody>
      </p:sp>
      <p:sp>
        <p:nvSpPr>
          <p:cNvPr id="25" name="TextBox 24"/>
          <p:cNvSpPr txBox="1"/>
          <p:nvPr/>
        </p:nvSpPr>
        <p:spPr>
          <a:xfrm>
            <a:off x="2057413" y="990607"/>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
        <p:nvSpPr>
          <p:cNvPr id="26" name="TextBox 25"/>
          <p:cNvSpPr txBox="1"/>
          <p:nvPr/>
        </p:nvSpPr>
        <p:spPr>
          <a:xfrm>
            <a:off x="2084017" y="2402348"/>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
        <p:nvSpPr>
          <p:cNvPr id="27" name="TextBox 26"/>
          <p:cNvSpPr txBox="1"/>
          <p:nvPr/>
        </p:nvSpPr>
        <p:spPr>
          <a:xfrm>
            <a:off x="2070715" y="3806275"/>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
        <p:nvSpPr>
          <p:cNvPr id="28" name="TextBox 27"/>
          <p:cNvSpPr txBox="1"/>
          <p:nvPr/>
        </p:nvSpPr>
        <p:spPr>
          <a:xfrm>
            <a:off x="2057401" y="6677744"/>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
        <p:nvSpPr>
          <p:cNvPr id="29" name="TextBox 28"/>
          <p:cNvSpPr txBox="1"/>
          <p:nvPr/>
        </p:nvSpPr>
        <p:spPr>
          <a:xfrm>
            <a:off x="2084017" y="5301903"/>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
        <p:nvSpPr>
          <p:cNvPr id="30" name="TextBox 29"/>
          <p:cNvSpPr txBox="1"/>
          <p:nvPr/>
        </p:nvSpPr>
        <p:spPr>
          <a:xfrm>
            <a:off x="2084017" y="8063270"/>
            <a:ext cx="5410186" cy="1323262"/>
          </a:xfrm>
          <a:prstGeom prst="rect">
            <a:avLst/>
          </a:prstGeom>
          <a:noFill/>
        </p:spPr>
        <p:txBody>
          <a:bodyPr wrap="square" lIns="91266" tIns="45632" rIns="91266" bIns="45632" rtlCol="0">
            <a:spAutoFit/>
          </a:bodyPr>
          <a:lstStyle/>
          <a:p>
            <a:r>
              <a:rPr lang="en-US" sz="4000" dirty="0">
                <a:latin typeface="AbcTeacher" panose="00000400000000000000" pitchFamily="2" charset="0"/>
              </a:rPr>
              <a:t>______________________</a:t>
            </a:r>
          </a:p>
          <a:p>
            <a:r>
              <a:rPr lang="en-US" sz="4000" dirty="0">
                <a:latin typeface="AbcTeacher" panose="00000400000000000000" pitchFamily="2" charset="0"/>
              </a:rPr>
              <a:t>______________________</a:t>
            </a:r>
          </a:p>
        </p:txBody>
      </p:sp>
    </p:spTree>
    <p:extLst>
      <p:ext uri="{BB962C8B-B14F-4D97-AF65-F5344CB8AC3E}">
        <p14:creationId xmlns:p14="http://schemas.microsoft.com/office/powerpoint/2010/main" val="1233590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lene\Documents\Frames and Digital Papers\Rectangular Frames Ashley\PNG\Blue.png"/>
          <p:cNvPicPr>
            <a:picLocks noChangeAspect="1" noChangeArrowheads="1"/>
          </p:cNvPicPr>
          <p:nvPr/>
        </p:nvPicPr>
        <p:blipFill>
          <a:blip r:embed="rId3" cstate="print"/>
          <a:srcRect/>
          <a:stretch>
            <a:fillRect/>
          </a:stretch>
        </p:blipFill>
        <p:spPr bwMode="auto">
          <a:xfrm rot="5400000">
            <a:off x="1600200" y="-944880"/>
            <a:ext cx="4572000" cy="7071360"/>
          </a:xfrm>
          <a:prstGeom prst="rect">
            <a:avLst/>
          </a:prstGeom>
          <a:noFill/>
        </p:spPr>
      </p:pic>
      <p:pic>
        <p:nvPicPr>
          <p:cNvPr id="7" name="Picture 2" descr="C:\Users\Arlene\Documents\Frames and Digital Papers\Rectangular Frames Ashley\PNG\Blue.png"/>
          <p:cNvPicPr>
            <a:picLocks noChangeAspect="1" noChangeArrowheads="1"/>
          </p:cNvPicPr>
          <p:nvPr/>
        </p:nvPicPr>
        <p:blipFill>
          <a:blip r:embed="rId3" cstate="print"/>
          <a:srcRect/>
          <a:stretch>
            <a:fillRect/>
          </a:stretch>
        </p:blipFill>
        <p:spPr bwMode="auto">
          <a:xfrm rot="5400000">
            <a:off x="1630680" y="3931920"/>
            <a:ext cx="4572000" cy="7071360"/>
          </a:xfrm>
          <a:prstGeom prst="rect">
            <a:avLst/>
          </a:prstGeom>
          <a:noFill/>
        </p:spPr>
      </p:pic>
      <p:sp>
        <p:nvSpPr>
          <p:cNvPr id="13" name="Slide Number Placeholder 12"/>
          <p:cNvSpPr>
            <a:spLocks noGrp="1"/>
          </p:cNvSpPr>
          <p:nvPr>
            <p:ph type="sldNum" sz="quarter" idx="12"/>
          </p:nvPr>
        </p:nvSpPr>
        <p:spPr>
          <a:xfrm>
            <a:off x="5753931" y="9522883"/>
            <a:ext cx="1748790" cy="535517"/>
          </a:xfrm>
        </p:spPr>
        <p:txBody>
          <a:bodyPr/>
          <a:lstStyle/>
          <a:p>
            <a:fld id="{5DFDA3E2-44DF-47D8-8AC1-F23A04C82DB5}" type="slidenum">
              <a:rPr lang="en-US" smtClean="0"/>
              <a:pPr/>
              <a:t>68</a:t>
            </a:fld>
            <a:endParaRPr lang="en-US" dirty="0"/>
          </a:p>
        </p:txBody>
      </p:sp>
      <p:sp>
        <p:nvSpPr>
          <p:cNvPr id="9" name="TextBox 8"/>
          <p:cNvSpPr txBox="1"/>
          <p:nvPr/>
        </p:nvSpPr>
        <p:spPr>
          <a:xfrm>
            <a:off x="838200" y="990600"/>
            <a:ext cx="6019800" cy="3662541"/>
          </a:xfrm>
          <a:prstGeom prst="rect">
            <a:avLst/>
          </a:prstGeom>
          <a:noFill/>
        </p:spPr>
        <p:txBody>
          <a:bodyPr wrap="square" rtlCol="0">
            <a:spAutoFit/>
          </a:bodyPr>
          <a:lstStyle/>
          <a:p>
            <a:pPr algn="ctr"/>
            <a:r>
              <a:rPr lang="en-US" sz="2800" u="sng" dirty="0">
                <a:latin typeface="KG What the Teacher Wants" pitchFamily="2" charset="0"/>
              </a:rPr>
              <a:t>Writing Prompt</a:t>
            </a:r>
          </a:p>
          <a:p>
            <a:pPr algn="ctr"/>
            <a:endParaRPr lang="en-US" sz="1600" u="sng" dirty="0">
              <a:latin typeface="KG What the Teacher Wants" pitchFamily="2" charset="0"/>
            </a:endParaRPr>
          </a:p>
          <a:p>
            <a:pPr algn="ctr"/>
            <a:r>
              <a:rPr lang="en-US" sz="3200" dirty="0">
                <a:latin typeface="KG What the Teacher Wants" pitchFamily="2" charset="0"/>
              </a:rPr>
              <a:t>Describe the Pedigree Stage Stop Race.</a:t>
            </a:r>
          </a:p>
          <a:p>
            <a:pPr algn="ctr"/>
            <a:r>
              <a:rPr lang="en-US" sz="3200" dirty="0">
                <a:latin typeface="KG What the Teacher Wants" pitchFamily="2" charset="0"/>
              </a:rPr>
              <a:t>Give facts and details.</a:t>
            </a:r>
          </a:p>
          <a:p>
            <a:pPr algn="ctr"/>
            <a:r>
              <a:rPr lang="en-US" sz="3200" dirty="0">
                <a:latin typeface="KG What the Teacher Wants" pitchFamily="2" charset="0"/>
              </a:rPr>
              <a:t>Check your spelling, punctuation, and capitalization.</a:t>
            </a:r>
          </a:p>
          <a:p>
            <a:pPr algn="ctr"/>
            <a:endParaRPr lang="en-US" sz="2800" dirty="0">
              <a:latin typeface="KG What the Teacher Wants" pitchFamily="2" charset="0"/>
            </a:endParaRPr>
          </a:p>
        </p:txBody>
      </p:sp>
      <p:sp>
        <p:nvSpPr>
          <p:cNvPr id="10" name="TextBox 9"/>
          <p:cNvSpPr txBox="1"/>
          <p:nvPr/>
        </p:nvSpPr>
        <p:spPr>
          <a:xfrm>
            <a:off x="914400" y="6085490"/>
            <a:ext cx="5943600" cy="2893100"/>
          </a:xfrm>
          <a:prstGeom prst="rect">
            <a:avLst/>
          </a:prstGeom>
          <a:noFill/>
        </p:spPr>
        <p:txBody>
          <a:bodyPr wrap="square" rtlCol="0">
            <a:spAutoFit/>
          </a:bodyPr>
          <a:lstStyle/>
          <a:p>
            <a:pPr algn="ctr"/>
            <a:r>
              <a:rPr lang="en-US" sz="2800" u="sng" dirty="0">
                <a:latin typeface="KG What the Teacher Wants" pitchFamily="2" charset="0"/>
              </a:rPr>
              <a:t>Writing Prompt</a:t>
            </a:r>
          </a:p>
          <a:p>
            <a:pPr algn="ctr"/>
            <a:endParaRPr lang="en-US" sz="1400" u="sng" dirty="0">
              <a:latin typeface="KG What the Teacher Wants" pitchFamily="2" charset="0"/>
            </a:endParaRPr>
          </a:p>
          <a:p>
            <a:pPr algn="ctr"/>
            <a:r>
              <a:rPr lang="en-US" sz="2800" dirty="0">
                <a:latin typeface="KG What the Teacher Wants" pitchFamily="2" charset="0"/>
              </a:rPr>
              <a:t>Imagine you are chosen to ride the first stage of the Pedigree Stage Stop Race. Describe the weather, crowd watching, and the trail ride. </a:t>
            </a:r>
          </a:p>
          <a:p>
            <a:pPr algn="ctr"/>
            <a:endParaRPr lang="en-US" sz="2800" dirty="0">
              <a:latin typeface="Janda Manatee Solid" pitchFamily="2" charset="0"/>
            </a:endParaRPr>
          </a:p>
        </p:txBody>
      </p:sp>
      <p:sp>
        <p:nvSpPr>
          <p:cNvPr id="11" name="TextBox 10"/>
          <p:cNvSpPr txBox="1"/>
          <p:nvPr/>
        </p:nvSpPr>
        <p:spPr>
          <a:xfrm>
            <a:off x="2945076" y="9468056"/>
            <a:ext cx="1882247" cy="246221"/>
          </a:xfrm>
          <a:prstGeom prst="rect">
            <a:avLst/>
          </a:prstGeom>
          <a:noFill/>
        </p:spPr>
        <p:txBody>
          <a:bodyPr wrap="none" rtlCol="0">
            <a:spAutoFit/>
          </a:bodyPr>
          <a:lstStyle/>
          <a:p>
            <a:r>
              <a:rPr lang="en-US" sz="1000" dirty="0"/>
              <a:t>copyright©2013ArleneSandberg</a:t>
            </a:r>
          </a:p>
        </p:txBody>
      </p:sp>
      <p:sp>
        <p:nvSpPr>
          <p:cNvPr id="12" name="TextBox 11"/>
          <p:cNvSpPr txBox="1"/>
          <p:nvPr/>
        </p:nvSpPr>
        <p:spPr>
          <a:xfrm>
            <a:off x="2975556" y="4588924"/>
            <a:ext cx="1882247" cy="246221"/>
          </a:xfrm>
          <a:prstGeom prst="rect">
            <a:avLst/>
          </a:prstGeom>
          <a:noFill/>
        </p:spPr>
        <p:txBody>
          <a:bodyPr wrap="none" rtlCol="0">
            <a:spAutoFit/>
          </a:bodyPr>
          <a:lstStyle/>
          <a:p>
            <a:r>
              <a:rPr lang="en-US" sz="1000" dirty="0"/>
              <a:t>copyright©2013ArleneSandberg</a:t>
            </a:r>
          </a:p>
        </p:txBody>
      </p:sp>
    </p:spTree>
    <p:extLst>
      <p:ext uri="{BB962C8B-B14F-4D97-AF65-F5344CB8AC3E}">
        <p14:creationId xmlns:p14="http://schemas.microsoft.com/office/powerpoint/2010/main" val="3775039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lene\Documents\Frames and Digital Papers\Rectangular Frames Ashley\PNG\Blue.png"/>
          <p:cNvPicPr>
            <a:picLocks noChangeAspect="1" noChangeArrowheads="1"/>
          </p:cNvPicPr>
          <p:nvPr/>
        </p:nvPicPr>
        <p:blipFill>
          <a:blip r:embed="rId3" cstate="print"/>
          <a:srcRect/>
          <a:stretch>
            <a:fillRect/>
          </a:stretch>
        </p:blipFill>
        <p:spPr bwMode="auto">
          <a:xfrm rot="5400000">
            <a:off x="1600200" y="-944880"/>
            <a:ext cx="4572000" cy="7071360"/>
          </a:xfrm>
          <a:prstGeom prst="rect">
            <a:avLst/>
          </a:prstGeom>
          <a:noFill/>
        </p:spPr>
      </p:pic>
      <p:pic>
        <p:nvPicPr>
          <p:cNvPr id="7" name="Picture 2" descr="C:\Users\Arlene\Documents\Frames and Digital Papers\Rectangular Frames Ashley\PNG\Blue.png"/>
          <p:cNvPicPr>
            <a:picLocks noChangeAspect="1" noChangeArrowheads="1"/>
          </p:cNvPicPr>
          <p:nvPr/>
        </p:nvPicPr>
        <p:blipFill>
          <a:blip r:embed="rId3" cstate="print"/>
          <a:srcRect/>
          <a:stretch>
            <a:fillRect/>
          </a:stretch>
        </p:blipFill>
        <p:spPr bwMode="auto">
          <a:xfrm rot="5400000">
            <a:off x="1630680" y="3931920"/>
            <a:ext cx="4572000" cy="7071360"/>
          </a:xfrm>
          <a:prstGeom prst="rect">
            <a:avLst/>
          </a:prstGeom>
          <a:noFill/>
        </p:spPr>
      </p:pic>
      <p:sp>
        <p:nvSpPr>
          <p:cNvPr id="13" name="Slide Number Placeholder 12"/>
          <p:cNvSpPr>
            <a:spLocks noGrp="1"/>
          </p:cNvSpPr>
          <p:nvPr>
            <p:ph type="sldNum" sz="quarter" idx="12"/>
          </p:nvPr>
        </p:nvSpPr>
        <p:spPr>
          <a:xfrm>
            <a:off x="5907405" y="9597671"/>
            <a:ext cx="1748790" cy="535517"/>
          </a:xfrm>
        </p:spPr>
        <p:txBody>
          <a:bodyPr/>
          <a:lstStyle/>
          <a:p>
            <a:fld id="{5DFDA3E2-44DF-47D8-8AC1-F23A04C82DB5}" type="slidenum">
              <a:rPr lang="en-US" smtClean="0"/>
              <a:pPr/>
              <a:t>69</a:t>
            </a:fld>
            <a:endParaRPr lang="en-US" dirty="0"/>
          </a:p>
        </p:txBody>
      </p:sp>
      <p:sp>
        <p:nvSpPr>
          <p:cNvPr id="8" name="TextBox 7"/>
          <p:cNvSpPr txBox="1"/>
          <p:nvPr/>
        </p:nvSpPr>
        <p:spPr>
          <a:xfrm>
            <a:off x="838200" y="1066800"/>
            <a:ext cx="5943600" cy="2739211"/>
          </a:xfrm>
          <a:prstGeom prst="rect">
            <a:avLst/>
          </a:prstGeom>
          <a:noFill/>
        </p:spPr>
        <p:txBody>
          <a:bodyPr wrap="square" rtlCol="0">
            <a:spAutoFit/>
          </a:bodyPr>
          <a:lstStyle/>
          <a:p>
            <a:pPr algn="ctr"/>
            <a:r>
              <a:rPr lang="en-US" sz="2800" u="sng" dirty="0">
                <a:latin typeface="KG What the Teacher Wants" pitchFamily="2" charset="0"/>
              </a:rPr>
              <a:t>Writing Prompt</a:t>
            </a:r>
          </a:p>
          <a:p>
            <a:pPr algn="ctr"/>
            <a:endParaRPr lang="en-US" sz="1600" u="sng" dirty="0">
              <a:latin typeface="KG What the Teacher Wants" pitchFamily="2" charset="0"/>
            </a:endParaRPr>
          </a:p>
          <a:p>
            <a:pPr algn="ctr"/>
            <a:r>
              <a:rPr lang="en-US" sz="3200" dirty="0">
                <a:latin typeface="KG What the Teacher Wants" pitchFamily="2" charset="0"/>
              </a:rPr>
              <a:t>Imagine that you are a reporter interviewing a musher in the race.</a:t>
            </a:r>
          </a:p>
          <a:p>
            <a:pPr algn="ctr"/>
            <a:r>
              <a:rPr lang="en-US" sz="3200" dirty="0">
                <a:latin typeface="KG What the Teacher Wants" pitchFamily="2" charset="0"/>
              </a:rPr>
              <a:t>What questions would you ask and why?</a:t>
            </a:r>
            <a:endParaRPr lang="en-US" sz="2800" dirty="0">
              <a:latin typeface="KG What the Teacher Wants" pitchFamily="2" charset="0"/>
            </a:endParaRPr>
          </a:p>
        </p:txBody>
      </p:sp>
      <p:sp>
        <p:nvSpPr>
          <p:cNvPr id="11" name="TextBox 10"/>
          <p:cNvSpPr txBox="1"/>
          <p:nvPr/>
        </p:nvSpPr>
        <p:spPr>
          <a:xfrm>
            <a:off x="990600" y="5867400"/>
            <a:ext cx="5867400" cy="3570208"/>
          </a:xfrm>
          <a:prstGeom prst="rect">
            <a:avLst/>
          </a:prstGeom>
          <a:noFill/>
        </p:spPr>
        <p:txBody>
          <a:bodyPr wrap="square" rtlCol="0">
            <a:spAutoFit/>
          </a:bodyPr>
          <a:lstStyle/>
          <a:p>
            <a:pPr algn="ctr"/>
            <a:r>
              <a:rPr lang="en-US" sz="2800" u="sng" dirty="0">
                <a:latin typeface="KG What the Teacher Wants" pitchFamily="2" charset="0"/>
              </a:rPr>
              <a:t>Writing Prompt</a:t>
            </a:r>
          </a:p>
          <a:p>
            <a:pPr algn="ctr"/>
            <a:endParaRPr lang="en-US" sz="1600" u="sng" dirty="0">
              <a:latin typeface="KG What the Teacher Wants" pitchFamily="2" charset="0"/>
            </a:endParaRPr>
          </a:p>
          <a:p>
            <a:pPr algn="ctr"/>
            <a:r>
              <a:rPr lang="en-US" sz="3050" dirty="0">
                <a:latin typeface="KG What the Teacher Wants" pitchFamily="2" charset="0"/>
              </a:rPr>
              <a:t>Pick a town along the Wyoming Trail.</a:t>
            </a:r>
          </a:p>
          <a:p>
            <a:pPr algn="ctr"/>
            <a:r>
              <a:rPr lang="en-US" sz="3050" dirty="0">
                <a:latin typeface="KG What the Teacher Wants" pitchFamily="2" charset="0"/>
              </a:rPr>
              <a:t>Find information about the town.</a:t>
            </a:r>
          </a:p>
          <a:p>
            <a:pPr algn="ctr"/>
            <a:r>
              <a:rPr lang="en-US" sz="3050" dirty="0">
                <a:latin typeface="KG What the Teacher Wants" pitchFamily="2" charset="0"/>
              </a:rPr>
              <a:t>Write a paragraph describing the town</a:t>
            </a:r>
            <a:r>
              <a:rPr lang="en-US" sz="3200" dirty="0">
                <a:latin typeface="KG What the Teacher Wants" pitchFamily="2" charset="0"/>
              </a:rPr>
              <a:t>.</a:t>
            </a:r>
          </a:p>
          <a:p>
            <a:pPr algn="ctr"/>
            <a:endParaRPr lang="en-US" sz="2800" dirty="0">
              <a:latin typeface="Janda Manatee Solid" pitchFamily="2" charset="0"/>
            </a:endParaRPr>
          </a:p>
        </p:txBody>
      </p:sp>
      <p:sp>
        <p:nvSpPr>
          <p:cNvPr id="15" name="TextBox 14"/>
          <p:cNvSpPr txBox="1"/>
          <p:nvPr/>
        </p:nvSpPr>
        <p:spPr>
          <a:xfrm>
            <a:off x="2975556" y="4588924"/>
            <a:ext cx="1882247" cy="246221"/>
          </a:xfrm>
          <a:prstGeom prst="rect">
            <a:avLst/>
          </a:prstGeom>
          <a:noFill/>
        </p:spPr>
        <p:txBody>
          <a:bodyPr wrap="none" rtlCol="0">
            <a:spAutoFit/>
          </a:bodyPr>
          <a:lstStyle/>
          <a:p>
            <a:r>
              <a:rPr lang="en-US" sz="1000" dirty="0"/>
              <a:t>copyright©2013ArleneSandberg</a:t>
            </a:r>
          </a:p>
        </p:txBody>
      </p:sp>
      <p:sp>
        <p:nvSpPr>
          <p:cNvPr id="16" name="TextBox 15"/>
          <p:cNvSpPr txBox="1"/>
          <p:nvPr/>
        </p:nvSpPr>
        <p:spPr>
          <a:xfrm>
            <a:off x="2945076" y="9468056"/>
            <a:ext cx="1882247" cy="246221"/>
          </a:xfrm>
          <a:prstGeom prst="rect">
            <a:avLst/>
          </a:prstGeom>
          <a:noFill/>
        </p:spPr>
        <p:txBody>
          <a:bodyPr wrap="none" rtlCol="0">
            <a:spAutoFit/>
          </a:bodyPr>
          <a:lstStyle/>
          <a:p>
            <a:r>
              <a:rPr lang="en-US" sz="1000" dirty="0"/>
              <a:t>copyright©2013ArleneSandberg</a:t>
            </a:r>
          </a:p>
        </p:txBody>
      </p:sp>
    </p:spTree>
    <p:extLst>
      <p:ext uri="{BB962C8B-B14F-4D97-AF65-F5344CB8AC3E}">
        <p14:creationId xmlns:p14="http://schemas.microsoft.com/office/powerpoint/2010/main" val="4177933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286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r>
              <a:rPr lang="en-US" sz="3200" dirty="0">
                <a:latin typeface="KG Second Chances Solid" pitchFamily="2" charset="0"/>
              </a:rPr>
              <a:t>pl</a:t>
            </a:r>
          </a:p>
        </p:txBody>
      </p:sp>
      <p:sp>
        <p:nvSpPr>
          <p:cNvPr id="3" name="Rounded Rectangle 2"/>
          <p:cNvSpPr/>
          <p:nvPr/>
        </p:nvSpPr>
        <p:spPr>
          <a:xfrm>
            <a:off x="419100" y="26670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4" name="Rounded Rectangle 3"/>
          <p:cNvSpPr/>
          <p:nvPr/>
        </p:nvSpPr>
        <p:spPr>
          <a:xfrm>
            <a:off x="419100" y="51054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5" name="Rounded Rectangle 4"/>
          <p:cNvSpPr/>
          <p:nvPr/>
        </p:nvSpPr>
        <p:spPr>
          <a:xfrm>
            <a:off x="419100" y="75438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11" name="TextBox 10"/>
          <p:cNvSpPr txBox="1"/>
          <p:nvPr/>
        </p:nvSpPr>
        <p:spPr>
          <a:xfrm>
            <a:off x="2829629" y="965162"/>
            <a:ext cx="4571848" cy="754032"/>
          </a:xfrm>
          <a:prstGeom prst="rect">
            <a:avLst/>
          </a:prstGeom>
          <a:noFill/>
        </p:spPr>
        <p:txBody>
          <a:bodyPr wrap="none" lIns="91418" tIns="45710" rIns="91418" bIns="45710" rtlCol="0">
            <a:spAutoFit/>
          </a:bodyPr>
          <a:lstStyle/>
          <a:p>
            <a:r>
              <a:rPr lang="en-US" sz="4300" dirty="0">
                <a:latin typeface="Arial Black" panose="020B0A04020102020204" pitchFamily="34" charset="0"/>
              </a:rPr>
              <a:t>Alaskan husky</a:t>
            </a:r>
          </a:p>
        </p:txBody>
      </p:sp>
      <p:sp>
        <p:nvSpPr>
          <p:cNvPr id="13" name="TextBox 12"/>
          <p:cNvSpPr txBox="1"/>
          <p:nvPr/>
        </p:nvSpPr>
        <p:spPr>
          <a:xfrm>
            <a:off x="3509779" y="3356784"/>
            <a:ext cx="3310157" cy="754032"/>
          </a:xfrm>
          <a:prstGeom prst="rect">
            <a:avLst/>
          </a:prstGeom>
          <a:noFill/>
        </p:spPr>
        <p:txBody>
          <a:bodyPr wrap="none" lIns="91418" tIns="45710" rIns="91418" bIns="45710" rtlCol="0">
            <a:spAutoFit/>
          </a:bodyPr>
          <a:lstStyle/>
          <a:p>
            <a:r>
              <a:rPr lang="en-US" sz="4300" dirty="0">
                <a:latin typeface="Arial Black" panose="020B0A04020102020204" pitchFamily="34" charset="0"/>
              </a:rPr>
              <a:t>yellow bib</a:t>
            </a:r>
          </a:p>
        </p:txBody>
      </p:sp>
      <p:sp>
        <p:nvSpPr>
          <p:cNvPr id="15" name="TextBox 14"/>
          <p:cNvSpPr txBox="1"/>
          <p:nvPr/>
        </p:nvSpPr>
        <p:spPr>
          <a:xfrm>
            <a:off x="4149214" y="5806814"/>
            <a:ext cx="1414510" cy="754032"/>
          </a:xfrm>
          <a:prstGeom prst="rect">
            <a:avLst/>
          </a:prstGeom>
          <a:noFill/>
        </p:spPr>
        <p:txBody>
          <a:bodyPr wrap="none" lIns="91418" tIns="45710" rIns="91418" bIns="45710" rtlCol="0">
            <a:spAutoFit/>
          </a:bodyPr>
          <a:lstStyle/>
          <a:p>
            <a:r>
              <a:rPr lang="en-US" sz="4300" dirty="0">
                <a:latin typeface="Arial Black" panose="020B0A04020102020204" pitchFamily="34" charset="0"/>
              </a:rPr>
              <a:t>trail</a:t>
            </a:r>
          </a:p>
        </p:txBody>
      </p:sp>
      <p:sp>
        <p:nvSpPr>
          <p:cNvPr id="17" name="TextBox 16"/>
          <p:cNvSpPr txBox="1"/>
          <p:nvPr/>
        </p:nvSpPr>
        <p:spPr>
          <a:xfrm>
            <a:off x="3962400" y="8305800"/>
            <a:ext cx="2430429" cy="754032"/>
          </a:xfrm>
          <a:prstGeom prst="rect">
            <a:avLst/>
          </a:prstGeom>
          <a:noFill/>
        </p:spPr>
        <p:txBody>
          <a:bodyPr wrap="none" lIns="91418" tIns="45710" rIns="91418" bIns="45710" rtlCol="0">
            <a:spAutoFit/>
          </a:bodyPr>
          <a:lstStyle/>
          <a:p>
            <a:r>
              <a:rPr lang="en-US" sz="4300" dirty="0">
                <a:latin typeface="Arial Black" panose="020B0A04020102020204" pitchFamily="34" charset="0"/>
              </a:rPr>
              <a:t>booties</a:t>
            </a:r>
          </a:p>
        </p:txBody>
      </p:sp>
      <p:sp>
        <p:nvSpPr>
          <p:cNvPr id="24" name="Slide Number Placeholder 23"/>
          <p:cNvSpPr>
            <a:spLocks noGrp="1"/>
          </p:cNvSpPr>
          <p:nvPr>
            <p:ph type="sldNum" sz="quarter" idx="12"/>
          </p:nvPr>
        </p:nvSpPr>
        <p:spPr>
          <a:xfrm>
            <a:off x="5791200" y="9522884"/>
            <a:ext cx="1813560" cy="535516"/>
          </a:xfrm>
        </p:spPr>
        <p:txBody>
          <a:bodyPr/>
          <a:lstStyle/>
          <a:p>
            <a:fld id="{5C07BC72-6A1B-4A2F-83B0-27090712BF3C}" type="slidenum">
              <a:rPr lang="en-US" smtClean="0"/>
              <a:pPr/>
              <a:t>7</a:t>
            </a:fld>
            <a:endParaRPr lang="en-US" dirty="0"/>
          </a:p>
        </p:txBody>
      </p:sp>
      <p:pic>
        <p:nvPicPr>
          <p:cNvPr id="1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063" y="610658"/>
            <a:ext cx="2169979"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descr="http://www.stagestopeducation.org/SiteData/es565052/EasySitePicture_6229354.jpg?id=761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111" y="2842385"/>
            <a:ext cx="2154556" cy="164592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1915699" y="3517901"/>
            <a:ext cx="1594080" cy="2158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6" descr="http://www.stagestopeducation.org/SiteData/es565052/EasySitePicture_6209621.jpg?id=251527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939" y="5327936"/>
            <a:ext cx="2103120" cy="17526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2197452" y="6172200"/>
            <a:ext cx="1726848" cy="3414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84" y="7683787"/>
            <a:ext cx="215476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Arrow Connector 25"/>
          <p:cNvCxnSpPr/>
          <p:nvPr/>
        </p:nvCxnSpPr>
        <p:spPr>
          <a:xfrm flipH="1">
            <a:off x="2072243" y="8598187"/>
            <a:ext cx="1852057" cy="155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3506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Arlene\Documents\Ashley Doodles Bubbly Borders and More\Transparent\Ashley4.png"/>
          <p:cNvPicPr>
            <a:picLocks noChangeAspect="1" noChangeArrowheads="1"/>
          </p:cNvPicPr>
          <p:nvPr/>
        </p:nvPicPr>
        <p:blipFill>
          <a:blip r:embed="rId2" cstate="print"/>
          <a:srcRect/>
          <a:stretch>
            <a:fillRect/>
          </a:stretch>
        </p:blipFill>
        <p:spPr bwMode="auto">
          <a:xfrm>
            <a:off x="0" y="0"/>
            <a:ext cx="7772390" cy="10058400"/>
          </a:xfrm>
          <a:prstGeom prst="rect">
            <a:avLst/>
          </a:prstGeom>
          <a:noFill/>
        </p:spPr>
      </p:pic>
      <p:sp>
        <p:nvSpPr>
          <p:cNvPr id="4" name="TextBox 3"/>
          <p:cNvSpPr txBox="1"/>
          <p:nvPr/>
        </p:nvSpPr>
        <p:spPr>
          <a:xfrm>
            <a:off x="304800" y="304800"/>
            <a:ext cx="7239000" cy="1077186"/>
          </a:xfrm>
          <a:prstGeom prst="rect">
            <a:avLst/>
          </a:prstGeom>
          <a:noFill/>
        </p:spPr>
        <p:txBody>
          <a:bodyPr wrap="square" lIns="91408" tIns="45704" rIns="91408" bIns="45704" rtlCol="0">
            <a:spAutoFit/>
          </a:bodyPr>
          <a:lstStyle/>
          <a:p>
            <a:r>
              <a:rPr lang="en-US" sz="4800" dirty="0">
                <a:latin typeface="Penmanship Print" pitchFamily="2" charset="0"/>
              </a:rPr>
              <a:t>Name________</a:t>
            </a:r>
          </a:p>
          <a:p>
            <a:pPr algn="ctr"/>
            <a:endParaRPr lang="en-US" sz="1600" b="1" dirty="0">
              <a:latin typeface="AbcTeacher" pitchFamily="2" charset="0"/>
            </a:endParaRPr>
          </a:p>
        </p:txBody>
      </p:sp>
      <p:sp>
        <p:nvSpPr>
          <p:cNvPr id="5" name="TextBox 4"/>
          <p:cNvSpPr txBox="1"/>
          <p:nvPr/>
        </p:nvSpPr>
        <p:spPr>
          <a:xfrm>
            <a:off x="228600" y="962208"/>
            <a:ext cx="7315200" cy="9694929"/>
          </a:xfrm>
          <a:prstGeom prst="rect">
            <a:avLst/>
          </a:prstGeom>
          <a:noFill/>
        </p:spPr>
        <p:txBody>
          <a:bodyPr wrap="square" lIns="91408" tIns="45704" rIns="91408" bIns="45704" rtlCol="0">
            <a:spAutoFit/>
          </a:bodyPr>
          <a:lstStyle/>
          <a:p>
            <a:r>
              <a:rPr lang="en-US" sz="4800" b="1" dirty="0">
                <a:latin typeface="Penmanship Print" pitchFamily="2" charset="0"/>
              </a:rPr>
              <a:t>   __________________________</a:t>
            </a:r>
          </a:p>
          <a:p>
            <a:r>
              <a:rPr lang="en-US" sz="4800" b="1" dirty="0">
                <a:latin typeface="Penmanship Print" pitchFamily="2"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sz="4800" b="1" dirty="0">
              <a:latin typeface="Penmanship Print" pitchFamily="2" charset="0"/>
            </a:endParaRPr>
          </a:p>
        </p:txBody>
      </p:sp>
      <p:pic>
        <p:nvPicPr>
          <p:cNvPr id="4100" name="Picture 4" descr="D:\Documents\Clip Art\Thanksgiving Clip Art\Turkey Dinner\PNG\Pumpkin Pie Blackline.png"/>
          <p:cNvPicPr>
            <a:picLocks noChangeAspect="1" noChangeArrowheads="1"/>
          </p:cNvPicPr>
          <p:nvPr/>
        </p:nvPicPr>
        <p:blipFill>
          <a:blip r:embed="rId3"/>
          <a:srcRect/>
          <a:stretch>
            <a:fillRect/>
          </a:stretch>
        </p:blipFill>
        <p:spPr bwMode="auto">
          <a:xfrm>
            <a:off x="-511171" y="3849688"/>
            <a:ext cx="0" cy="0"/>
          </a:xfrm>
          <a:prstGeom prst="rect">
            <a:avLst/>
          </a:prstGeom>
          <a:noFill/>
        </p:spPr>
      </p:pic>
      <p:sp>
        <p:nvSpPr>
          <p:cNvPr id="15" name="Slide Number Placeholder 14"/>
          <p:cNvSpPr>
            <a:spLocks noGrp="1"/>
          </p:cNvSpPr>
          <p:nvPr>
            <p:ph type="sldNum" sz="quarter" idx="12"/>
          </p:nvPr>
        </p:nvSpPr>
        <p:spPr>
          <a:xfrm>
            <a:off x="5638800" y="9296400"/>
            <a:ext cx="1813560" cy="535516"/>
          </a:xfrm>
        </p:spPr>
        <p:txBody>
          <a:bodyPr/>
          <a:lstStyle/>
          <a:p>
            <a:fld id="{CCB1BA3D-CEA9-4CE2-8714-DA2397ABAED2}" type="slidenum">
              <a:rPr lang="en-US" smtClean="0"/>
              <a:pPr/>
              <a:t>70</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962208"/>
            <a:ext cx="786063" cy="141815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38800" y="9001633"/>
            <a:ext cx="1557553" cy="640080"/>
          </a:xfrm>
          <a:prstGeom prst="rect">
            <a:avLst/>
          </a:prstGeom>
        </p:spPr>
      </p:pic>
    </p:spTree>
    <p:extLst>
      <p:ext uri="{BB962C8B-B14F-4D97-AF65-F5344CB8AC3E}">
        <p14:creationId xmlns:p14="http://schemas.microsoft.com/office/powerpoint/2010/main" val="2942156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CCB1BA3D-CEA9-4CE2-8714-DA2397ABAED2}" type="slidenum">
              <a:rPr lang="en-US" smtClean="0"/>
              <a:pPr/>
              <a:t>71</a:t>
            </a:fld>
            <a:endParaRPr lang="en-US" dirty="0"/>
          </a:p>
        </p:txBody>
      </p:sp>
      <p:pic>
        <p:nvPicPr>
          <p:cNvPr id="6146" name="Picture 2" descr="D:\Documents\Clip Art\Bats\PNG B&amp;W\spear nosed bat blackline.png"/>
          <p:cNvPicPr>
            <a:picLocks noChangeAspect="1" noChangeArrowheads="1"/>
          </p:cNvPicPr>
          <p:nvPr/>
        </p:nvPicPr>
        <p:blipFill>
          <a:blip r:embed="rId2"/>
          <a:srcRect/>
          <a:stretch>
            <a:fillRect/>
          </a:stretch>
        </p:blipFill>
        <p:spPr bwMode="auto">
          <a:xfrm>
            <a:off x="228605" y="3648075"/>
            <a:ext cx="0" cy="0"/>
          </a:xfrm>
          <a:prstGeom prst="rect">
            <a:avLst/>
          </a:prstGeom>
          <a:noFill/>
        </p:spPr>
      </p:pic>
      <p:pic>
        <p:nvPicPr>
          <p:cNvPr id="9" name="Picture 2" descr="D:\Documents\Frames and Digital Papers\Julia Borders Bubbly Borders &amp; More\Transparent\Julia 15.png"/>
          <p:cNvPicPr>
            <a:picLocks noChangeAspect="1" noChangeArrowheads="1"/>
          </p:cNvPicPr>
          <p:nvPr/>
        </p:nvPicPr>
        <p:blipFill>
          <a:blip r:embed="rId3" cstate="print"/>
          <a:srcRect/>
          <a:stretch>
            <a:fillRect/>
          </a:stretch>
        </p:blipFill>
        <p:spPr bwMode="auto">
          <a:xfrm>
            <a:off x="0" y="0"/>
            <a:ext cx="7772400" cy="10058400"/>
          </a:xfrm>
          <a:prstGeom prst="rect">
            <a:avLst/>
          </a:prstGeom>
          <a:noFill/>
        </p:spPr>
      </p:pic>
      <p:sp>
        <p:nvSpPr>
          <p:cNvPr id="4" name="TextBox 3"/>
          <p:cNvSpPr txBox="1"/>
          <p:nvPr/>
        </p:nvSpPr>
        <p:spPr>
          <a:xfrm>
            <a:off x="304800" y="381000"/>
            <a:ext cx="7239000" cy="400067"/>
          </a:xfrm>
          <a:prstGeom prst="rect">
            <a:avLst/>
          </a:prstGeom>
          <a:noFill/>
        </p:spPr>
        <p:txBody>
          <a:bodyPr wrap="square" lIns="91398" tIns="45699" rIns="91398" bIns="45699" rtlCol="0">
            <a:spAutoFit/>
          </a:bodyPr>
          <a:lstStyle/>
          <a:p>
            <a:r>
              <a:rPr lang="en-US" dirty="0">
                <a:latin typeface="Arial" pitchFamily="34" charset="0"/>
                <a:cs typeface="Arial" pitchFamily="34" charset="0"/>
              </a:rPr>
              <a:t>Name</a:t>
            </a:r>
            <a:r>
              <a:rPr lang="en-US" b="1" dirty="0">
                <a:latin typeface="AbcTeacher" pitchFamily="2" charset="0"/>
              </a:rPr>
              <a:t>______________________________________________________</a:t>
            </a:r>
          </a:p>
        </p:txBody>
      </p:sp>
      <p:sp>
        <p:nvSpPr>
          <p:cNvPr id="5" name="TextBox 4"/>
          <p:cNvSpPr txBox="1"/>
          <p:nvPr/>
        </p:nvSpPr>
        <p:spPr>
          <a:xfrm>
            <a:off x="228600" y="838200"/>
            <a:ext cx="7315200" cy="9941183"/>
          </a:xfrm>
          <a:prstGeom prst="rect">
            <a:avLst/>
          </a:prstGeom>
          <a:noFill/>
        </p:spPr>
        <p:txBody>
          <a:bodyPr wrap="square" rtlCol="0">
            <a:spAutoFit/>
          </a:bodyPr>
          <a:lstStyle/>
          <a:p>
            <a:r>
              <a:rPr lang="en-US" sz="4000" b="1" dirty="0">
                <a:latin typeface="AbcTeacher" pitchFamily="2" charset="0"/>
              </a:rPr>
              <a:t>    ___________________________</a:t>
            </a:r>
          </a:p>
          <a:p>
            <a:r>
              <a:rPr lang="en-US" sz="4000" b="1" dirty="0">
                <a:latin typeface="AbcTeacher" pitchFamily="2" charset="0"/>
              </a:rPr>
              <a:t>______________________________</a:t>
            </a:r>
          </a:p>
          <a:p>
            <a:r>
              <a:rPr lang="en-US" sz="4000" b="1" dirty="0">
                <a:latin typeface="AbcTeacher" pitchFamily="2"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sz="4000" b="1" dirty="0">
              <a:latin typeface="AbcTeacher" pitchFamily="2" charset="0"/>
            </a:endParaRPr>
          </a:p>
          <a:p>
            <a:endParaRPr lang="en-US" sz="4000" b="1" dirty="0">
              <a:latin typeface="AbcTeacher" pitchFamily="2"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40963"/>
            <a:ext cx="1204331" cy="82296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80495" y="8802375"/>
            <a:ext cx="1557553" cy="640080"/>
          </a:xfrm>
          <a:prstGeom prst="rect">
            <a:avLst/>
          </a:prstGeom>
        </p:spPr>
      </p:pic>
    </p:spTree>
    <p:extLst>
      <p:ext uri="{BB962C8B-B14F-4D97-AF65-F5344CB8AC3E}">
        <p14:creationId xmlns:p14="http://schemas.microsoft.com/office/powerpoint/2010/main" val="165821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286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r>
              <a:rPr lang="en-US" sz="3200" dirty="0">
                <a:latin typeface="KG Second Chances Solid" pitchFamily="2" charset="0"/>
              </a:rPr>
              <a:t>pl</a:t>
            </a:r>
          </a:p>
        </p:txBody>
      </p:sp>
      <p:sp>
        <p:nvSpPr>
          <p:cNvPr id="3" name="Rounded Rectangle 2"/>
          <p:cNvSpPr/>
          <p:nvPr/>
        </p:nvSpPr>
        <p:spPr>
          <a:xfrm>
            <a:off x="419100" y="26670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4" name="Rounded Rectangle 3"/>
          <p:cNvSpPr/>
          <p:nvPr/>
        </p:nvSpPr>
        <p:spPr>
          <a:xfrm>
            <a:off x="419100" y="51054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5" name="Rounded Rectangle 4"/>
          <p:cNvSpPr/>
          <p:nvPr/>
        </p:nvSpPr>
        <p:spPr>
          <a:xfrm>
            <a:off x="419100" y="75438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11" name="TextBox 10"/>
          <p:cNvSpPr txBox="1"/>
          <p:nvPr/>
        </p:nvSpPr>
        <p:spPr>
          <a:xfrm>
            <a:off x="3509779" y="1002552"/>
            <a:ext cx="2419208" cy="754032"/>
          </a:xfrm>
          <a:prstGeom prst="rect">
            <a:avLst/>
          </a:prstGeom>
          <a:noFill/>
        </p:spPr>
        <p:txBody>
          <a:bodyPr wrap="none" lIns="91418" tIns="45710" rIns="91418" bIns="45710" rtlCol="0">
            <a:spAutoFit/>
          </a:bodyPr>
          <a:lstStyle/>
          <a:p>
            <a:r>
              <a:rPr lang="en-US" sz="4300" dirty="0">
                <a:latin typeface="Arial Black" panose="020B0A04020102020204" pitchFamily="34" charset="0"/>
              </a:rPr>
              <a:t>musher</a:t>
            </a:r>
          </a:p>
        </p:txBody>
      </p:sp>
      <p:sp>
        <p:nvSpPr>
          <p:cNvPr id="13" name="TextBox 12"/>
          <p:cNvSpPr txBox="1"/>
          <p:nvPr/>
        </p:nvSpPr>
        <p:spPr>
          <a:xfrm>
            <a:off x="3509779" y="3356784"/>
            <a:ext cx="2725382" cy="754032"/>
          </a:xfrm>
          <a:prstGeom prst="rect">
            <a:avLst/>
          </a:prstGeom>
          <a:noFill/>
        </p:spPr>
        <p:txBody>
          <a:bodyPr wrap="none" lIns="91418" tIns="45710" rIns="91418" bIns="45710" rtlCol="0">
            <a:spAutoFit/>
          </a:bodyPr>
          <a:lstStyle/>
          <a:p>
            <a:r>
              <a:rPr lang="en-US" sz="4300" dirty="0">
                <a:latin typeface="Arial Black" panose="020B0A04020102020204" pitchFamily="34" charset="0"/>
              </a:rPr>
              <a:t>dog sled</a:t>
            </a:r>
          </a:p>
        </p:txBody>
      </p:sp>
      <p:sp>
        <p:nvSpPr>
          <p:cNvPr id="15" name="TextBox 14"/>
          <p:cNvSpPr txBox="1"/>
          <p:nvPr/>
        </p:nvSpPr>
        <p:spPr>
          <a:xfrm>
            <a:off x="4149214" y="5806814"/>
            <a:ext cx="1891820" cy="754032"/>
          </a:xfrm>
          <a:prstGeom prst="rect">
            <a:avLst/>
          </a:prstGeom>
          <a:noFill/>
        </p:spPr>
        <p:txBody>
          <a:bodyPr wrap="none" lIns="91418" tIns="45710" rIns="91418" bIns="45710" rtlCol="0">
            <a:spAutoFit/>
          </a:bodyPr>
          <a:lstStyle/>
          <a:p>
            <a:r>
              <a:rPr lang="en-US" sz="4300" dirty="0">
                <a:latin typeface="Arial Black" panose="020B0A04020102020204" pitchFamily="34" charset="0"/>
              </a:rPr>
              <a:t>chute</a:t>
            </a:r>
          </a:p>
        </p:txBody>
      </p:sp>
      <p:sp>
        <p:nvSpPr>
          <p:cNvPr id="17" name="TextBox 16"/>
          <p:cNvSpPr txBox="1"/>
          <p:nvPr/>
        </p:nvSpPr>
        <p:spPr>
          <a:xfrm>
            <a:off x="3962400" y="8305800"/>
            <a:ext cx="2512182" cy="754032"/>
          </a:xfrm>
          <a:prstGeom prst="rect">
            <a:avLst/>
          </a:prstGeom>
          <a:noFill/>
        </p:spPr>
        <p:txBody>
          <a:bodyPr wrap="none" lIns="91418" tIns="45710" rIns="91418" bIns="45710" rtlCol="0">
            <a:spAutoFit/>
          </a:bodyPr>
          <a:lstStyle/>
          <a:p>
            <a:r>
              <a:rPr lang="en-US" sz="4300" dirty="0">
                <a:latin typeface="Arial Black" panose="020B0A04020102020204" pitchFamily="34" charset="0"/>
              </a:rPr>
              <a:t>runners</a:t>
            </a:r>
          </a:p>
        </p:txBody>
      </p:sp>
      <p:sp>
        <p:nvSpPr>
          <p:cNvPr id="24" name="Slide Number Placeholder 23"/>
          <p:cNvSpPr>
            <a:spLocks noGrp="1"/>
          </p:cNvSpPr>
          <p:nvPr>
            <p:ph type="sldNum" sz="quarter" idx="12"/>
          </p:nvPr>
        </p:nvSpPr>
        <p:spPr>
          <a:xfrm>
            <a:off x="5791200" y="9522884"/>
            <a:ext cx="1813560" cy="535516"/>
          </a:xfrm>
        </p:spPr>
        <p:txBody>
          <a:bodyPr/>
          <a:lstStyle/>
          <a:p>
            <a:fld id="{5C07BC72-6A1B-4A2F-83B0-27090712BF3C}" type="slidenum">
              <a:rPr lang="en-US" smtClean="0"/>
              <a:pPr/>
              <a:t>8</a:t>
            </a:fld>
            <a:endParaRPr lang="en-US" dirty="0"/>
          </a:p>
        </p:txBody>
      </p:sp>
      <p:pic>
        <p:nvPicPr>
          <p:cNvPr id="19" name="Picture 6" descr="http://www.wyomingstagestop.org/content/uploads/2016/02/IPSSSDR2016-Kemmerer-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219" y="487680"/>
            <a:ext cx="1896960" cy="164592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H="1">
            <a:off x="2555134" y="1379568"/>
            <a:ext cx="954645" cy="47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8" descr="Lan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679" y="2834640"/>
            <a:ext cx="1778868" cy="17373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1915699" y="3733800"/>
            <a:ext cx="1594080" cy="1201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 descr="Jackson Stage-27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273" y="5370687"/>
            <a:ext cx="2588603"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454" y="7787640"/>
            <a:ext cx="2573742"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087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286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r>
              <a:rPr lang="en-US" sz="3200" dirty="0">
                <a:latin typeface="KG Second Chances Solid" pitchFamily="2" charset="0"/>
              </a:rPr>
              <a:t>pl</a:t>
            </a:r>
          </a:p>
        </p:txBody>
      </p:sp>
      <p:sp>
        <p:nvSpPr>
          <p:cNvPr id="3" name="Rounded Rectangle 2"/>
          <p:cNvSpPr/>
          <p:nvPr/>
        </p:nvSpPr>
        <p:spPr>
          <a:xfrm>
            <a:off x="419100" y="26670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4" name="Rounded Rectangle 3"/>
          <p:cNvSpPr/>
          <p:nvPr/>
        </p:nvSpPr>
        <p:spPr>
          <a:xfrm>
            <a:off x="419100" y="51054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5" name="Rounded Rectangle 4"/>
          <p:cNvSpPr/>
          <p:nvPr/>
        </p:nvSpPr>
        <p:spPr>
          <a:xfrm>
            <a:off x="419100" y="7543800"/>
            <a:ext cx="6934200" cy="21336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en-US" dirty="0"/>
          </a:p>
        </p:txBody>
      </p:sp>
      <p:sp>
        <p:nvSpPr>
          <p:cNvPr id="11" name="TextBox 10"/>
          <p:cNvSpPr txBox="1"/>
          <p:nvPr/>
        </p:nvSpPr>
        <p:spPr>
          <a:xfrm>
            <a:off x="3781367" y="340832"/>
            <a:ext cx="2933707" cy="2077472"/>
          </a:xfrm>
          <a:prstGeom prst="rect">
            <a:avLst/>
          </a:prstGeom>
          <a:noFill/>
        </p:spPr>
        <p:txBody>
          <a:bodyPr wrap="none" lIns="91418" tIns="45710" rIns="91418" bIns="45710" rtlCol="0">
            <a:spAutoFit/>
          </a:bodyPr>
          <a:lstStyle/>
          <a:p>
            <a:r>
              <a:rPr lang="en-US" sz="4300" dirty="0" err="1">
                <a:latin typeface="Arial Black" panose="020B0A04020102020204" pitchFamily="34" charset="0"/>
              </a:rPr>
              <a:t>gangline</a:t>
            </a:r>
            <a:r>
              <a:rPr lang="en-US" sz="4300" dirty="0">
                <a:latin typeface="Arial Black" panose="020B0A04020102020204" pitchFamily="34" charset="0"/>
              </a:rPr>
              <a:t> </a:t>
            </a:r>
          </a:p>
          <a:p>
            <a:r>
              <a:rPr lang="en-US" sz="4300" dirty="0">
                <a:latin typeface="Arial Black" panose="020B0A04020102020204" pitchFamily="34" charset="0"/>
              </a:rPr>
              <a:t>    and</a:t>
            </a:r>
          </a:p>
          <a:p>
            <a:r>
              <a:rPr lang="en-US" sz="4300" dirty="0">
                <a:latin typeface="Arial Black" panose="020B0A04020102020204" pitchFamily="34" charset="0"/>
              </a:rPr>
              <a:t>harness</a:t>
            </a:r>
          </a:p>
        </p:txBody>
      </p:sp>
      <p:sp>
        <p:nvSpPr>
          <p:cNvPr id="13" name="TextBox 12"/>
          <p:cNvSpPr txBox="1"/>
          <p:nvPr/>
        </p:nvSpPr>
        <p:spPr>
          <a:xfrm>
            <a:off x="3377653" y="3282141"/>
            <a:ext cx="4013747" cy="754032"/>
          </a:xfrm>
          <a:prstGeom prst="rect">
            <a:avLst/>
          </a:prstGeom>
          <a:noFill/>
        </p:spPr>
        <p:txBody>
          <a:bodyPr wrap="none" lIns="91418" tIns="45710" rIns="91418" bIns="45710" rtlCol="0">
            <a:spAutoFit/>
          </a:bodyPr>
          <a:lstStyle/>
          <a:p>
            <a:r>
              <a:rPr lang="en-US" sz="4300" dirty="0">
                <a:latin typeface="Arial Black" panose="020B0A04020102020204" pitchFamily="34" charset="0"/>
              </a:rPr>
              <a:t>staging area</a:t>
            </a:r>
          </a:p>
        </p:txBody>
      </p:sp>
      <p:sp>
        <p:nvSpPr>
          <p:cNvPr id="15" name="TextBox 14"/>
          <p:cNvSpPr txBox="1"/>
          <p:nvPr/>
        </p:nvSpPr>
        <p:spPr>
          <a:xfrm>
            <a:off x="3889229" y="5307381"/>
            <a:ext cx="2571493" cy="1415752"/>
          </a:xfrm>
          <a:prstGeom prst="rect">
            <a:avLst/>
          </a:prstGeom>
          <a:noFill/>
        </p:spPr>
        <p:txBody>
          <a:bodyPr wrap="none" lIns="91418" tIns="45710" rIns="91418" bIns="45710" rtlCol="0">
            <a:spAutoFit/>
          </a:bodyPr>
          <a:lstStyle/>
          <a:p>
            <a:r>
              <a:rPr lang="en-US" sz="4300" dirty="0">
                <a:latin typeface="Arial Black" panose="020B0A04020102020204" pitchFamily="34" charset="0"/>
              </a:rPr>
              <a:t>dog in a</a:t>
            </a:r>
          </a:p>
          <a:p>
            <a:pPr algn="ctr"/>
            <a:r>
              <a:rPr lang="en-US" sz="4300" dirty="0">
                <a:latin typeface="Arial Black" panose="020B0A04020102020204" pitchFamily="34" charset="0"/>
              </a:rPr>
              <a:t>basket</a:t>
            </a:r>
          </a:p>
        </p:txBody>
      </p:sp>
      <p:sp>
        <p:nvSpPr>
          <p:cNvPr id="17" name="TextBox 16"/>
          <p:cNvSpPr txBox="1"/>
          <p:nvPr/>
        </p:nvSpPr>
        <p:spPr>
          <a:xfrm>
            <a:off x="4098779" y="8156326"/>
            <a:ext cx="2755838" cy="754032"/>
          </a:xfrm>
          <a:prstGeom prst="rect">
            <a:avLst/>
          </a:prstGeom>
          <a:noFill/>
        </p:spPr>
        <p:txBody>
          <a:bodyPr wrap="none" lIns="91418" tIns="45710" rIns="91418" bIns="45710" rtlCol="0">
            <a:spAutoFit/>
          </a:bodyPr>
          <a:lstStyle/>
          <a:p>
            <a:r>
              <a:rPr lang="en-US" sz="4300" dirty="0">
                <a:latin typeface="Arial Black" panose="020B0A04020102020204" pitchFamily="34" charset="0"/>
              </a:rPr>
              <a:t>pedaling</a:t>
            </a:r>
            <a:endParaRPr lang="en-US" sz="4300" dirty="0">
              <a:latin typeface="KG Second Chances Solid" pitchFamily="2" charset="0"/>
            </a:endParaRPr>
          </a:p>
        </p:txBody>
      </p:sp>
      <p:sp>
        <p:nvSpPr>
          <p:cNvPr id="24" name="Slide Number Placeholder 23"/>
          <p:cNvSpPr>
            <a:spLocks noGrp="1"/>
          </p:cNvSpPr>
          <p:nvPr>
            <p:ph type="sldNum" sz="quarter" idx="12"/>
          </p:nvPr>
        </p:nvSpPr>
        <p:spPr>
          <a:xfrm>
            <a:off x="5791200" y="9522884"/>
            <a:ext cx="1813560" cy="535516"/>
          </a:xfrm>
        </p:spPr>
        <p:txBody>
          <a:bodyPr/>
          <a:lstStyle/>
          <a:p>
            <a:fld id="{5C07BC72-6A1B-4A2F-83B0-27090712BF3C}" type="slidenum">
              <a:rPr lang="en-US" smtClean="0"/>
              <a:pPr/>
              <a:t>9</a:t>
            </a:fld>
            <a:endParaRPr lang="en-US" dirty="0"/>
          </a:p>
        </p:txBody>
      </p:sp>
      <p:pic>
        <p:nvPicPr>
          <p:cNvPr id="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567" y="556608"/>
            <a:ext cx="2485507"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13" y="2956560"/>
            <a:ext cx="2598861"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13" y="5315150"/>
            <a:ext cx="2762831"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1783573" y="6054811"/>
            <a:ext cx="1997794" cy="1499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402" y="7787640"/>
            <a:ext cx="2676697"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0715253"/>
      </p:ext>
    </p:extLst>
  </p:cSld>
  <p:clrMapOvr>
    <a:masterClrMapping/>
  </p:clrMapOvr>
</p:sld>
</file>

<file path=ppt/theme/theme1.xml><?xml version="1.0" encoding="utf-8"?>
<a:theme xmlns:a="http://schemas.openxmlformats.org/drawingml/2006/main" name="arlenes slid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lenes slide" id="{F086E3AF-2E82-4F31-A969-6AE5423D1939}" vid="{2F2B4AD5-33E5-4EA2-96F6-AAF75E1FA6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29122</TotalTime>
  <Words>5417</Words>
  <Application>Microsoft Office PowerPoint</Application>
  <PresentationFormat>Custom</PresentationFormat>
  <Paragraphs>667</Paragraphs>
  <Slides>71</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71</vt:i4>
      </vt:variant>
    </vt:vector>
  </HeadingPairs>
  <TitlesOfParts>
    <vt:vector size="84" baseType="lpstr">
      <vt:lpstr>AbcTeacher</vt:lpstr>
      <vt:lpstr>Arial</vt:lpstr>
      <vt:lpstr>Arial Black</vt:lpstr>
      <vt:lpstr>Calibri</vt:lpstr>
      <vt:lpstr>Calibri Light</vt:lpstr>
      <vt:lpstr>franklin-gothic-urw</vt:lpstr>
      <vt:lpstr>Helvetica</vt:lpstr>
      <vt:lpstr>Janda Manatee Solid</vt:lpstr>
      <vt:lpstr>KG Second Chances Solid</vt:lpstr>
      <vt:lpstr>KG What the Teacher Wants</vt:lpstr>
      <vt:lpstr>Penmanship Print</vt:lpstr>
      <vt:lpstr>Print Clearly</vt:lpstr>
      <vt:lpstr>arlenes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Arlene</dc:creator>
  <cp:lastModifiedBy>Katie Williams</cp:lastModifiedBy>
  <cp:revision>135</cp:revision>
  <cp:lastPrinted>2019-01-17T21:27:01Z</cp:lastPrinted>
  <dcterms:created xsi:type="dcterms:W3CDTF">2016-11-12T17:28:45Z</dcterms:created>
  <dcterms:modified xsi:type="dcterms:W3CDTF">2025-01-18T02:25:59Z</dcterms:modified>
</cp:coreProperties>
</file>